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239625" cy="7812088"/>
  <p:notesSz cx="6858000" cy="9947275"/>
  <p:defaultTex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11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matchingName="Заголовок и объект" type="obj" userDrawn="1">
  <p:cSld name="OBJECT">
    <p:spTree>
      <p:nvGrpSpPr>
        <p:cNvPr id="1" name=""/>
        <p:cNvGrpSpPr/>
        <p:nvPr/>
      </p:nvGrpSpPr>
      <p:grpSpPr bwMode="auto">
        <a:xfrm>
          <a:off x="0" y="0"/>
          <a:ext cx="0" cy="0"/>
          <a:chOff x="0" y="0"/>
          <a:chExt cx="0" cy="0"/>
        </a:xfrm>
      </p:grpSpPr>
      <p:sp>
        <p:nvSpPr>
          <p:cNvPr id="4" name="Google Shape;12;p6"/>
          <p:cNvSpPr>
            <a:spLocks noGrp="1"/>
          </p:cNvSpPr>
          <p:nvPr>
            <p:ph type="title"/>
          </p:nvPr>
        </p:nvSpPr>
        <p:spPr bwMode="auto">
          <a:xfrm>
            <a:off x="841474" y="415922"/>
            <a:ext cx="10556677" cy="15099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13;p6"/>
          <p:cNvSpPr>
            <a:spLocks noGrp="1"/>
          </p:cNvSpPr>
          <p:nvPr>
            <p:ph type="body" idx="1"/>
          </p:nvPr>
        </p:nvSpPr>
        <p:spPr bwMode="auto">
          <a:xfrm>
            <a:off x="841474" y="2079607"/>
            <a:ext cx="10556677" cy="495669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4"/>
              </a:spcBef>
              <a:spcAft>
                <a:spcPts val="0"/>
              </a:spcAft>
              <a:buClr>
                <a:schemeClr val="dk1"/>
              </a:buClr>
              <a:buSzPts val="1800"/>
              <a:buChar char="•"/>
              <a:defRPr/>
            </a:lvl1pPr>
            <a:lvl2pPr marL="914400" lvl="1" indent="-342900" algn="l">
              <a:lnSpc>
                <a:spcPct val="90000"/>
              </a:lnSpc>
              <a:spcBef>
                <a:spcPts val="502"/>
              </a:spcBef>
              <a:spcAft>
                <a:spcPts val="0"/>
              </a:spcAft>
              <a:buClr>
                <a:schemeClr val="dk1"/>
              </a:buClr>
              <a:buSzPts val="1800"/>
              <a:buChar char="•"/>
              <a:defRPr/>
            </a:lvl2pPr>
            <a:lvl3pPr marL="1371600" lvl="2" indent="-342900" algn="l">
              <a:lnSpc>
                <a:spcPct val="90000"/>
              </a:lnSpc>
              <a:spcBef>
                <a:spcPts val="502"/>
              </a:spcBef>
              <a:spcAft>
                <a:spcPts val="0"/>
              </a:spcAft>
              <a:buClr>
                <a:schemeClr val="dk1"/>
              </a:buClr>
              <a:buSzPts val="1800"/>
              <a:buChar char="•"/>
              <a:defRPr/>
            </a:lvl3pPr>
            <a:lvl4pPr marL="1828800" lvl="3" indent="-342900" algn="l">
              <a:lnSpc>
                <a:spcPct val="90000"/>
              </a:lnSpc>
              <a:spcBef>
                <a:spcPts val="502"/>
              </a:spcBef>
              <a:spcAft>
                <a:spcPts val="0"/>
              </a:spcAft>
              <a:buClr>
                <a:schemeClr val="dk1"/>
              </a:buClr>
              <a:buSzPts val="1800"/>
              <a:buChar char="•"/>
              <a:defRPr/>
            </a:lvl4pPr>
            <a:lvl5pPr marL="2286000" lvl="4" indent="-342900" algn="l">
              <a:lnSpc>
                <a:spcPct val="90000"/>
              </a:lnSpc>
              <a:spcBef>
                <a:spcPts val="502"/>
              </a:spcBef>
              <a:spcAft>
                <a:spcPts val="0"/>
              </a:spcAft>
              <a:buClr>
                <a:schemeClr val="dk1"/>
              </a:buClr>
              <a:buSzPts val="1800"/>
              <a:buChar char="•"/>
              <a:defRPr/>
            </a:lvl5pPr>
            <a:lvl6pPr marL="2743200" lvl="5" indent="-342900" algn="l">
              <a:lnSpc>
                <a:spcPct val="90000"/>
              </a:lnSpc>
              <a:spcBef>
                <a:spcPts val="502"/>
              </a:spcBef>
              <a:spcAft>
                <a:spcPts val="0"/>
              </a:spcAft>
              <a:buClr>
                <a:schemeClr val="dk1"/>
              </a:buClr>
              <a:buSzPts val="1800"/>
              <a:buChar char="•"/>
              <a:defRPr/>
            </a:lvl6pPr>
            <a:lvl7pPr marL="3200400" lvl="6" indent="-342900" algn="l">
              <a:lnSpc>
                <a:spcPct val="90000"/>
              </a:lnSpc>
              <a:spcBef>
                <a:spcPts val="502"/>
              </a:spcBef>
              <a:spcAft>
                <a:spcPts val="0"/>
              </a:spcAft>
              <a:buClr>
                <a:schemeClr val="dk1"/>
              </a:buClr>
              <a:buSzPts val="1800"/>
              <a:buChar char="•"/>
              <a:defRPr/>
            </a:lvl7pPr>
            <a:lvl8pPr marL="3657600" lvl="7" indent="-342900" algn="l">
              <a:lnSpc>
                <a:spcPct val="90000"/>
              </a:lnSpc>
              <a:spcBef>
                <a:spcPts val="502"/>
              </a:spcBef>
              <a:spcAft>
                <a:spcPts val="0"/>
              </a:spcAft>
              <a:buClr>
                <a:schemeClr val="dk1"/>
              </a:buClr>
              <a:buSzPts val="1800"/>
              <a:buChar char="•"/>
              <a:defRPr/>
            </a:lvl8pPr>
            <a:lvl9pPr marL="4114800" lvl="8" indent="-342900" algn="l">
              <a:lnSpc>
                <a:spcPct val="90000"/>
              </a:lnSpc>
              <a:spcBef>
                <a:spcPts val="502"/>
              </a:spcBef>
              <a:spcAft>
                <a:spcPts val="0"/>
              </a:spcAft>
              <a:buClr>
                <a:schemeClr val="dk1"/>
              </a:buClr>
              <a:buSzPts val="1800"/>
              <a:buChar char="•"/>
              <a:defRPr/>
            </a:lvl9pPr>
          </a:lstStyle>
          <a:p>
            <a:pPr>
              <a:defRPr/>
            </a:pPr>
            <a:endParaRPr/>
          </a:p>
        </p:txBody>
      </p:sp>
      <p:sp>
        <p:nvSpPr>
          <p:cNvPr id="6" name="Google Shape;14;p6"/>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 name="Google Shape;15;p6"/>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8" name="Google Shape;16;p6"/>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matchingName="Сравнение" type="twoTxTwoObj" userDrawn="1">
  <p:cSld name="TWO_OBJECTS_WITH_TEXT">
    <p:spTree>
      <p:nvGrpSpPr>
        <p:cNvPr id="1" name=""/>
        <p:cNvGrpSpPr/>
        <p:nvPr/>
      </p:nvGrpSpPr>
      <p:grpSpPr bwMode="auto">
        <a:xfrm>
          <a:off x="0" y="0"/>
          <a:ext cx="0" cy="0"/>
          <a:chOff x="0" y="0"/>
          <a:chExt cx="0" cy="0"/>
        </a:xfrm>
      </p:grpSpPr>
      <p:sp>
        <p:nvSpPr>
          <p:cNvPr id="4" name="Google Shape;37;p10"/>
          <p:cNvSpPr>
            <a:spLocks noGrp="1"/>
          </p:cNvSpPr>
          <p:nvPr>
            <p:ph type="title"/>
          </p:nvPr>
        </p:nvSpPr>
        <p:spPr bwMode="auto">
          <a:xfrm>
            <a:off x="843068" y="415922"/>
            <a:ext cx="10556677" cy="15099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38;p10"/>
          <p:cNvSpPr>
            <a:spLocks noGrp="1"/>
          </p:cNvSpPr>
          <p:nvPr>
            <p:ph type="body" idx="1"/>
          </p:nvPr>
        </p:nvSpPr>
        <p:spPr bwMode="auto">
          <a:xfrm>
            <a:off x="843069" y="1915046"/>
            <a:ext cx="5177935" cy="93853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4"/>
              </a:spcBef>
              <a:spcAft>
                <a:spcPts val="0"/>
              </a:spcAft>
              <a:buClr>
                <a:schemeClr val="dk1"/>
              </a:buClr>
              <a:buSzPts val="2409"/>
              <a:buNone/>
              <a:defRPr sz="2400" b="1"/>
            </a:lvl1pPr>
            <a:lvl2pPr marL="914400" lvl="1" indent="-228600" algn="l">
              <a:lnSpc>
                <a:spcPct val="90000"/>
              </a:lnSpc>
              <a:spcBef>
                <a:spcPts val="502"/>
              </a:spcBef>
              <a:spcAft>
                <a:spcPts val="0"/>
              </a:spcAft>
              <a:buClr>
                <a:schemeClr val="dk1"/>
              </a:buClr>
              <a:buSzPts val="2008"/>
              <a:buNone/>
              <a:defRPr sz="2000" b="1"/>
            </a:lvl2pPr>
            <a:lvl3pPr marL="1371600" lvl="2" indent="-228600" algn="l">
              <a:lnSpc>
                <a:spcPct val="90000"/>
              </a:lnSpc>
              <a:spcBef>
                <a:spcPts val="502"/>
              </a:spcBef>
              <a:spcAft>
                <a:spcPts val="0"/>
              </a:spcAft>
              <a:buClr>
                <a:schemeClr val="dk1"/>
              </a:buClr>
              <a:buSzPts val="1807"/>
              <a:buNone/>
              <a:defRPr sz="1800" b="1"/>
            </a:lvl3pPr>
            <a:lvl4pPr marL="1828800" lvl="3" indent="-228600" algn="l">
              <a:lnSpc>
                <a:spcPct val="90000"/>
              </a:lnSpc>
              <a:spcBef>
                <a:spcPts val="502"/>
              </a:spcBef>
              <a:spcAft>
                <a:spcPts val="0"/>
              </a:spcAft>
              <a:buClr>
                <a:schemeClr val="dk1"/>
              </a:buClr>
              <a:buSzPts val="1606"/>
              <a:buNone/>
              <a:defRPr sz="1600" b="1"/>
            </a:lvl4pPr>
            <a:lvl5pPr marL="2286000" lvl="4" indent="-228600" algn="l">
              <a:lnSpc>
                <a:spcPct val="90000"/>
              </a:lnSpc>
              <a:spcBef>
                <a:spcPts val="502"/>
              </a:spcBef>
              <a:spcAft>
                <a:spcPts val="0"/>
              </a:spcAft>
              <a:buClr>
                <a:schemeClr val="dk1"/>
              </a:buClr>
              <a:buSzPts val="1606"/>
              <a:buNone/>
              <a:defRPr sz="1600" b="1"/>
            </a:lvl5pPr>
            <a:lvl6pPr marL="2743200" lvl="5" indent="-228600" algn="l">
              <a:lnSpc>
                <a:spcPct val="90000"/>
              </a:lnSpc>
              <a:spcBef>
                <a:spcPts val="502"/>
              </a:spcBef>
              <a:spcAft>
                <a:spcPts val="0"/>
              </a:spcAft>
              <a:buClr>
                <a:schemeClr val="dk1"/>
              </a:buClr>
              <a:buSzPts val="1606"/>
              <a:buNone/>
              <a:defRPr sz="1600" b="1"/>
            </a:lvl6pPr>
            <a:lvl7pPr marL="3200400" lvl="6" indent="-228600" algn="l">
              <a:lnSpc>
                <a:spcPct val="90000"/>
              </a:lnSpc>
              <a:spcBef>
                <a:spcPts val="502"/>
              </a:spcBef>
              <a:spcAft>
                <a:spcPts val="0"/>
              </a:spcAft>
              <a:buClr>
                <a:schemeClr val="dk1"/>
              </a:buClr>
              <a:buSzPts val="1606"/>
              <a:buNone/>
              <a:defRPr sz="1600" b="1"/>
            </a:lvl7pPr>
            <a:lvl8pPr marL="3657600" lvl="7" indent="-228600" algn="l">
              <a:lnSpc>
                <a:spcPct val="90000"/>
              </a:lnSpc>
              <a:spcBef>
                <a:spcPts val="502"/>
              </a:spcBef>
              <a:spcAft>
                <a:spcPts val="0"/>
              </a:spcAft>
              <a:buClr>
                <a:schemeClr val="dk1"/>
              </a:buClr>
              <a:buSzPts val="1606"/>
              <a:buNone/>
              <a:defRPr sz="1600" b="1"/>
            </a:lvl8pPr>
            <a:lvl9pPr marL="4114800" lvl="8" indent="-228600" algn="l">
              <a:lnSpc>
                <a:spcPct val="90000"/>
              </a:lnSpc>
              <a:spcBef>
                <a:spcPts val="502"/>
              </a:spcBef>
              <a:spcAft>
                <a:spcPts val="0"/>
              </a:spcAft>
              <a:buClr>
                <a:schemeClr val="dk1"/>
              </a:buClr>
              <a:buSzPts val="1606"/>
              <a:buNone/>
              <a:defRPr sz="1600" b="1"/>
            </a:lvl9pPr>
          </a:lstStyle>
          <a:p>
            <a:pPr>
              <a:defRPr/>
            </a:pPr>
            <a:endParaRPr/>
          </a:p>
        </p:txBody>
      </p:sp>
      <p:sp>
        <p:nvSpPr>
          <p:cNvPr id="6" name="Google Shape;39;p10"/>
          <p:cNvSpPr>
            <a:spLocks noGrp="1"/>
          </p:cNvSpPr>
          <p:nvPr>
            <p:ph type="body" idx="2"/>
          </p:nvPr>
        </p:nvSpPr>
        <p:spPr bwMode="auto">
          <a:xfrm>
            <a:off x="843069" y="2853582"/>
            <a:ext cx="5177935" cy="419719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4"/>
              </a:spcBef>
              <a:spcAft>
                <a:spcPts val="0"/>
              </a:spcAft>
              <a:buClr>
                <a:schemeClr val="dk1"/>
              </a:buClr>
              <a:buSzPts val="1800"/>
              <a:buChar char="•"/>
              <a:defRPr/>
            </a:lvl1pPr>
            <a:lvl2pPr marL="914400" lvl="1" indent="-342900" algn="l">
              <a:lnSpc>
                <a:spcPct val="90000"/>
              </a:lnSpc>
              <a:spcBef>
                <a:spcPts val="502"/>
              </a:spcBef>
              <a:spcAft>
                <a:spcPts val="0"/>
              </a:spcAft>
              <a:buClr>
                <a:schemeClr val="dk1"/>
              </a:buClr>
              <a:buSzPts val="1800"/>
              <a:buChar char="•"/>
              <a:defRPr/>
            </a:lvl2pPr>
            <a:lvl3pPr marL="1371600" lvl="2" indent="-342900" algn="l">
              <a:lnSpc>
                <a:spcPct val="90000"/>
              </a:lnSpc>
              <a:spcBef>
                <a:spcPts val="502"/>
              </a:spcBef>
              <a:spcAft>
                <a:spcPts val="0"/>
              </a:spcAft>
              <a:buClr>
                <a:schemeClr val="dk1"/>
              </a:buClr>
              <a:buSzPts val="1800"/>
              <a:buChar char="•"/>
              <a:defRPr/>
            </a:lvl3pPr>
            <a:lvl4pPr marL="1828800" lvl="3" indent="-342900" algn="l">
              <a:lnSpc>
                <a:spcPct val="90000"/>
              </a:lnSpc>
              <a:spcBef>
                <a:spcPts val="502"/>
              </a:spcBef>
              <a:spcAft>
                <a:spcPts val="0"/>
              </a:spcAft>
              <a:buClr>
                <a:schemeClr val="dk1"/>
              </a:buClr>
              <a:buSzPts val="1800"/>
              <a:buChar char="•"/>
              <a:defRPr/>
            </a:lvl4pPr>
            <a:lvl5pPr marL="2286000" lvl="4" indent="-342900" algn="l">
              <a:lnSpc>
                <a:spcPct val="90000"/>
              </a:lnSpc>
              <a:spcBef>
                <a:spcPts val="502"/>
              </a:spcBef>
              <a:spcAft>
                <a:spcPts val="0"/>
              </a:spcAft>
              <a:buClr>
                <a:schemeClr val="dk1"/>
              </a:buClr>
              <a:buSzPts val="1800"/>
              <a:buChar char="•"/>
              <a:defRPr/>
            </a:lvl5pPr>
            <a:lvl6pPr marL="2743200" lvl="5" indent="-342900" algn="l">
              <a:lnSpc>
                <a:spcPct val="90000"/>
              </a:lnSpc>
              <a:spcBef>
                <a:spcPts val="502"/>
              </a:spcBef>
              <a:spcAft>
                <a:spcPts val="0"/>
              </a:spcAft>
              <a:buClr>
                <a:schemeClr val="dk1"/>
              </a:buClr>
              <a:buSzPts val="1800"/>
              <a:buChar char="•"/>
              <a:defRPr/>
            </a:lvl6pPr>
            <a:lvl7pPr marL="3200400" lvl="6" indent="-342900" algn="l">
              <a:lnSpc>
                <a:spcPct val="90000"/>
              </a:lnSpc>
              <a:spcBef>
                <a:spcPts val="502"/>
              </a:spcBef>
              <a:spcAft>
                <a:spcPts val="0"/>
              </a:spcAft>
              <a:buClr>
                <a:schemeClr val="dk1"/>
              </a:buClr>
              <a:buSzPts val="1800"/>
              <a:buChar char="•"/>
              <a:defRPr/>
            </a:lvl7pPr>
            <a:lvl8pPr marL="3657600" lvl="7" indent="-342900" algn="l">
              <a:lnSpc>
                <a:spcPct val="90000"/>
              </a:lnSpc>
              <a:spcBef>
                <a:spcPts val="502"/>
              </a:spcBef>
              <a:spcAft>
                <a:spcPts val="0"/>
              </a:spcAft>
              <a:buClr>
                <a:schemeClr val="dk1"/>
              </a:buClr>
              <a:buSzPts val="1800"/>
              <a:buChar char="•"/>
              <a:defRPr/>
            </a:lvl8pPr>
            <a:lvl9pPr marL="4114800" lvl="8" indent="-342900" algn="l">
              <a:lnSpc>
                <a:spcPct val="90000"/>
              </a:lnSpc>
              <a:spcBef>
                <a:spcPts val="502"/>
              </a:spcBef>
              <a:spcAft>
                <a:spcPts val="0"/>
              </a:spcAft>
              <a:buClr>
                <a:schemeClr val="dk1"/>
              </a:buClr>
              <a:buSzPts val="1800"/>
              <a:buChar char="•"/>
              <a:defRPr/>
            </a:lvl9pPr>
          </a:lstStyle>
          <a:p>
            <a:pPr>
              <a:defRPr/>
            </a:pPr>
            <a:endParaRPr/>
          </a:p>
        </p:txBody>
      </p:sp>
      <p:sp>
        <p:nvSpPr>
          <p:cNvPr id="7" name="Google Shape;40;p10"/>
          <p:cNvSpPr>
            <a:spLocks noGrp="1"/>
          </p:cNvSpPr>
          <p:nvPr>
            <p:ph type="body" idx="3"/>
          </p:nvPr>
        </p:nvSpPr>
        <p:spPr bwMode="auto">
          <a:xfrm>
            <a:off x="6196309" y="1915046"/>
            <a:ext cx="5203435" cy="93853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4"/>
              </a:spcBef>
              <a:spcAft>
                <a:spcPts val="0"/>
              </a:spcAft>
              <a:buClr>
                <a:schemeClr val="dk1"/>
              </a:buClr>
              <a:buSzPts val="2409"/>
              <a:buNone/>
              <a:defRPr sz="2400" b="1"/>
            </a:lvl1pPr>
            <a:lvl2pPr marL="914400" lvl="1" indent="-228600" algn="l">
              <a:lnSpc>
                <a:spcPct val="90000"/>
              </a:lnSpc>
              <a:spcBef>
                <a:spcPts val="502"/>
              </a:spcBef>
              <a:spcAft>
                <a:spcPts val="0"/>
              </a:spcAft>
              <a:buClr>
                <a:schemeClr val="dk1"/>
              </a:buClr>
              <a:buSzPts val="2008"/>
              <a:buNone/>
              <a:defRPr sz="2000" b="1"/>
            </a:lvl2pPr>
            <a:lvl3pPr marL="1371600" lvl="2" indent="-228600" algn="l">
              <a:lnSpc>
                <a:spcPct val="90000"/>
              </a:lnSpc>
              <a:spcBef>
                <a:spcPts val="502"/>
              </a:spcBef>
              <a:spcAft>
                <a:spcPts val="0"/>
              </a:spcAft>
              <a:buClr>
                <a:schemeClr val="dk1"/>
              </a:buClr>
              <a:buSzPts val="1807"/>
              <a:buNone/>
              <a:defRPr sz="1800" b="1"/>
            </a:lvl3pPr>
            <a:lvl4pPr marL="1828800" lvl="3" indent="-228600" algn="l">
              <a:lnSpc>
                <a:spcPct val="90000"/>
              </a:lnSpc>
              <a:spcBef>
                <a:spcPts val="502"/>
              </a:spcBef>
              <a:spcAft>
                <a:spcPts val="0"/>
              </a:spcAft>
              <a:buClr>
                <a:schemeClr val="dk1"/>
              </a:buClr>
              <a:buSzPts val="1606"/>
              <a:buNone/>
              <a:defRPr sz="1600" b="1"/>
            </a:lvl4pPr>
            <a:lvl5pPr marL="2286000" lvl="4" indent="-228600" algn="l">
              <a:lnSpc>
                <a:spcPct val="90000"/>
              </a:lnSpc>
              <a:spcBef>
                <a:spcPts val="502"/>
              </a:spcBef>
              <a:spcAft>
                <a:spcPts val="0"/>
              </a:spcAft>
              <a:buClr>
                <a:schemeClr val="dk1"/>
              </a:buClr>
              <a:buSzPts val="1606"/>
              <a:buNone/>
              <a:defRPr sz="1600" b="1"/>
            </a:lvl5pPr>
            <a:lvl6pPr marL="2743200" lvl="5" indent="-228600" algn="l">
              <a:lnSpc>
                <a:spcPct val="90000"/>
              </a:lnSpc>
              <a:spcBef>
                <a:spcPts val="502"/>
              </a:spcBef>
              <a:spcAft>
                <a:spcPts val="0"/>
              </a:spcAft>
              <a:buClr>
                <a:schemeClr val="dk1"/>
              </a:buClr>
              <a:buSzPts val="1606"/>
              <a:buNone/>
              <a:defRPr sz="1600" b="1"/>
            </a:lvl6pPr>
            <a:lvl7pPr marL="3200400" lvl="6" indent="-228600" algn="l">
              <a:lnSpc>
                <a:spcPct val="90000"/>
              </a:lnSpc>
              <a:spcBef>
                <a:spcPts val="502"/>
              </a:spcBef>
              <a:spcAft>
                <a:spcPts val="0"/>
              </a:spcAft>
              <a:buClr>
                <a:schemeClr val="dk1"/>
              </a:buClr>
              <a:buSzPts val="1606"/>
              <a:buNone/>
              <a:defRPr sz="1600" b="1"/>
            </a:lvl7pPr>
            <a:lvl8pPr marL="3657600" lvl="7" indent="-228600" algn="l">
              <a:lnSpc>
                <a:spcPct val="90000"/>
              </a:lnSpc>
              <a:spcBef>
                <a:spcPts val="502"/>
              </a:spcBef>
              <a:spcAft>
                <a:spcPts val="0"/>
              </a:spcAft>
              <a:buClr>
                <a:schemeClr val="dk1"/>
              </a:buClr>
              <a:buSzPts val="1606"/>
              <a:buNone/>
              <a:defRPr sz="1600" b="1"/>
            </a:lvl8pPr>
            <a:lvl9pPr marL="4114800" lvl="8" indent="-228600" algn="l">
              <a:lnSpc>
                <a:spcPct val="90000"/>
              </a:lnSpc>
              <a:spcBef>
                <a:spcPts val="502"/>
              </a:spcBef>
              <a:spcAft>
                <a:spcPts val="0"/>
              </a:spcAft>
              <a:buClr>
                <a:schemeClr val="dk1"/>
              </a:buClr>
              <a:buSzPts val="1606"/>
              <a:buNone/>
              <a:defRPr sz="1600" b="1"/>
            </a:lvl9pPr>
          </a:lstStyle>
          <a:p>
            <a:pPr>
              <a:defRPr/>
            </a:pPr>
            <a:endParaRPr/>
          </a:p>
        </p:txBody>
      </p:sp>
      <p:sp>
        <p:nvSpPr>
          <p:cNvPr id="8" name="Google Shape;41;p10"/>
          <p:cNvSpPr>
            <a:spLocks noGrp="1"/>
          </p:cNvSpPr>
          <p:nvPr>
            <p:ph type="body" idx="4"/>
          </p:nvPr>
        </p:nvSpPr>
        <p:spPr bwMode="auto">
          <a:xfrm>
            <a:off x="6196309" y="2853582"/>
            <a:ext cx="5203435" cy="419719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4"/>
              </a:spcBef>
              <a:spcAft>
                <a:spcPts val="0"/>
              </a:spcAft>
              <a:buClr>
                <a:schemeClr val="dk1"/>
              </a:buClr>
              <a:buSzPts val="1800"/>
              <a:buChar char="•"/>
              <a:defRPr/>
            </a:lvl1pPr>
            <a:lvl2pPr marL="914400" lvl="1" indent="-342900" algn="l">
              <a:lnSpc>
                <a:spcPct val="90000"/>
              </a:lnSpc>
              <a:spcBef>
                <a:spcPts val="502"/>
              </a:spcBef>
              <a:spcAft>
                <a:spcPts val="0"/>
              </a:spcAft>
              <a:buClr>
                <a:schemeClr val="dk1"/>
              </a:buClr>
              <a:buSzPts val="1800"/>
              <a:buChar char="•"/>
              <a:defRPr/>
            </a:lvl2pPr>
            <a:lvl3pPr marL="1371600" lvl="2" indent="-342900" algn="l">
              <a:lnSpc>
                <a:spcPct val="90000"/>
              </a:lnSpc>
              <a:spcBef>
                <a:spcPts val="502"/>
              </a:spcBef>
              <a:spcAft>
                <a:spcPts val="0"/>
              </a:spcAft>
              <a:buClr>
                <a:schemeClr val="dk1"/>
              </a:buClr>
              <a:buSzPts val="1800"/>
              <a:buChar char="•"/>
              <a:defRPr/>
            </a:lvl3pPr>
            <a:lvl4pPr marL="1828800" lvl="3" indent="-342900" algn="l">
              <a:lnSpc>
                <a:spcPct val="90000"/>
              </a:lnSpc>
              <a:spcBef>
                <a:spcPts val="502"/>
              </a:spcBef>
              <a:spcAft>
                <a:spcPts val="0"/>
              </a:spcAft>
              <a:buClr>
                <a:schemeClr val="dk1"/>
              </a:buClr>
              <a:buSzPts val="1800"/>
              <a:buChar char="•"/>
              <a:defRPr/>
            </a:lvl4pPr>
            <a:lvl5pPr marL="2286000" lvl="4" indent="-342900" algn="l">
              <a:lnSpc>
                <a:spcPct val="90000"/>
              </a:lnSpc>
              <a:spcBef>
                <a:spcPts val="502"/>
              </a:spcBef>
              <a:spcAft>
                <a:spcPts val="0"/>
              </a:spcAft>
              <a:buClr>
                <a:schemeClr val="dk1"/>
              </a:buClr>
              <a:buSzPts val="1800"/>
              <a:buChar char="•"/>
              <a:defRPr/>
            </a:lvl5pPr>
            <a:lvl6pPr marL="2743200" lvl="5" indent="-342900" algn="l">
              <a:lnSpc>
                <a:spcPct val="90000"/>
              </a:lnSpc>
              <a:spcBef>
                <a:spcPts val="502"/>
              </a:spcBef>
              <a:spcAft>
                <a:spcPts val="0"/>
              </a:spcAft>
              <a:buClr>
                <a:schemeClr val="dk1"/>
              </a:buClr>
              <a:buSzPts val="1800"/>
              <a:buChar char="•"/>
              <a:defRPr/>
            </a:lvl6pPr>
            <a:lvl7pPr marL="3200400" lvl="6" indent="-342900" algn="l">
              <a:lnSpc>
                <a:spcPct val="90000"/>
              </a:lnSpc>
              <a:spcBef>
                <a:spcPts val="502"/>
              </a:spcBef>
              <a:spcAft>
                <a:spcPts val="0"/>
              </a:spcAft>
              <a:buClr>
                <a:schemeClr val="dk1"/>
              </a:buClr>
              <a:buSzPts val="1800"/>
              <a:buChar char="•"/>
              <a:defRPr/>
            </a:lvl7pPr>
            <a:lvl8pPr marL="3657600" lvl="7" indent="-342900" algn="l">
              <a:lnSpc>
                <a:spcPct val="90000"/>
              </a:lnSpc>
              <a:spcBef>
                <a:spcPts val="502"/>
              </a:spcBef>
              <a:spcAft>
                <a:spcPts val="0"/>
              </a:spcAft>
              <a:buClr>
                <a:schemeClr val="dk1"/>
              </a:buClr>
              <a:buSzPts val="1800"/>
              <a:buChar char="•"/>
              <a:defRPr/>
            </a:lvl8pPr>
            <a:lvl9pPr marL="4114800" lvl="8" indent="-342900" algn="l">
              <a:lnSpc>
                <a:spcPct val="90000"/>
              </a:lnSpc>
              <a:spcBef>
                <a:spcPts val="502"/>
              </a:spcBef>
              <a:spcAft>
                <a:spcPts val="0"/>
              </a:spcAft>
              <a:buClr>
                <a:schemeClr val="dk1"/>
              </a:buClr>
              <a:buSzPts val="1800"/>
              <a:buChar char="•"/>
              <a:defRPr/>
            </a:lvl9pPr>
          </a:lstStyle>
          <a:p>
            <a:pPr>
              <a:defRPr/>
            </a:pPr>
            <a:endParaRPr/>
          </a:p>
        </p:txBody>
      </p:sp>
      <p:sp>
        <p:nvSpPr>
          <p:cNvPr id="9" name="Google Shape;42;p10"/>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10" name="Google Shape;43;p10"/>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11" name="Google Shape;44;p10"/>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matchingName="Только заголовок" type="titleOnly" userDrawn="1">
  <p:cSld name="TITLE_ONLY">
    <p:spTree>
      <p:nvGrpSpPr>
        <p:cNvPr id="1" name=""/>
        <p:cNvGrpSpPr/>
        <p:nvPr/>
      </p:nvGrpSpPr>
      <p:grpSpPr bwMode="auto">
        <a:xfrm>
          <a:off x="0" y="0"/>
          <a:ext cx="0" cy="0"/>
          <a:chOff x="0" y="0"/>
          <a:chExt cx="0" cy="0"/>
        </a:xfrm>
      </p:grpSpPr>
      <p:sp>
        <p:nvSpPr>
          <p:cNvPr id="4" name="Google Shape;46;p11"/>
          <p:cNvSpPr>
            <a:spLocks noGrp="1"/>
          </p:cNvSpPr>
          <p:nvPr>
            <p:ph type="title"/>
          </p:nvPr>
        </p:nvSpPr>
        <p:spPr bwMode="auto">
          <a:xfrm>
            <a:off x="841474" y="415922"/>
            <a:ext cx="10556677" cy="15099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47;p11"/>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6" name="Google Shape;48;p11"/>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 name="Google Shape;49;p11"/>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matchingName="Пустой слайд" type="blank" userDrawn="1">
  <p:cSld name="BLANK">
    <p:spTree>
      <p:nvGrpSpPr>
        <p:cNvPr id="1" name=""/>
        <p:cNvGrpSpPr/>
        <p:nvPr/>
      </p:nvGrpSpPr>
      <p:grpSpPr bwMode="auto">
        <a:xfrm>
          <a:off x="0" y="0"/>
          <a:ext cx="0" cy="0"/>
          <a:chOff x="0" y="0"/>
          <a:chExt cx="0" cy="0"/>
        </a:xfrm>
      </p:grpSpPr>
      <p:sp>
        <p:nvSpPr>
          <p:cNvPr id="4" name="Google Shape;51;p12"/>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5" name="Google Shape;52;p12"/>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6" name="Google Shape;53;p12"/>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matchingName="Объект с подписью" type="objTx" userDrawn="1">
  <p:cSld name="OBJECT_WITH_CAPTION_TEXT">
    <p:spTree>
      <p:nvGrpSpPr>
        <p:cNvPr id="1" name=""/>
        <p:cNvGrpSpPr/>
        <p:nvPr/>
      </p:nvGrpSpPr>
      <p:grpSpPr bwMode="auto">
        <a:xfrm>
          <a:off x="0" y="0"/>
          <a:ext cx="0" cy="0"/>
          <a:chOff x="0" y="0"/>
          <a:chExt cx="0" cy="0"/>
        </a:xfrm>
      </p:grpSpPr>
      <p:sp>
        <p:nvSpPr>
          <p:cNvPr id="4" name="Google Shape;55;p13"/>
          <p:cNvSpPr>
            <a:spLocks noGrp="1"/>
          </p:cNvSpPr>
          <p:nvPr>
            <p:ph type="title"/>
          </p:nvPr>
        </p:nvSpPr>
        <p:spPr bwMode="auto">
          <a:xfrm>
            <a:off x="843069" y="520806"/>
            <a:ext cx="3947596" cy="18228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12"/>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56;p13"/>
          <p:cNvSpPr>
            <a:spLocks noGrp="1"/>
          </p:cNvSpPr>
          <p:nvPr>
            <p:ph type="body" idx="1"/>
          </p:nvPr>
        </p:nvSpPr>
        <p:spPr bwMode="auto">
          <a:xfrm>
            <a:off x="5203435" y="1124797"/>
            <a:ext cx="6196309" cy="5551646"/>
          </a:xfrm>
          <a:prstGeom prst="rect">
            <a:avLst/>
          </a:prstGeom>
          <a:noFill/>
          <a:ln>
            <a:noFill/>
          </a:ln>
        </p:spPr>
        <p:txBody>
          <a:bodyPr spcFirstLastPara="1" wrap="square" lIns="91425" tIns="45700" rIns="91425" bIns="45700" anchor="t" anchorCtr="0">
            <a:normAutofit/>
          </a:bodyPr>
          <a:lstStyle>
            <a:lvl1pPr marL="457200" lvl="0" indent="-432561" algn="l">
              <a:lnSpc>
                <a:spcPct val="90000"/>
              </a:lnSpc>
              <a:spcBef>
                <a:spcPts val="1004"/>
              </a:spcBef>
              <a:spcAft>
                <a:spcPts val="0"/>
              </a:spcAft>
              <a:buClr>
                <a:schemeClr val="dk1"/>
              </a:buClr>
              <a:buSzPts val="3212"/>
              <a:buChar char="•"/>
              <a:defRPr sz="3200"/>
            </a:lvl1pPr>
            <a:lvl2pPr marL="914400" lvl="1" indent="-407098" algn="l">
              <a:lnSpc>
                <a:spcPct val="90000"/>
              </a:lnSpc>
              <a:spcBef>
                <a:spcPts val="502"/>
              </a:spcBef>
              <a:spcAft>
                <a:spcPts val="0"/>
              </a:spcAft>
              <a:buClr>
                <a:schemeClr val="dk1"/>
              </a:buClr>
              <a:buSzPts val="2811"/>
              <a:buChar char="•"/>
              <a:defRPr sz="2800"/>
            </a:lvl2pPr>
            <a:lvl3pPr marL="1371600" lvl="2" indent="-381571" algn="l">
              <a:lnSpc>
                <a:spcPct val="90000"/>
              </a:lnSpc>
              <a:spcBef>
                <a:spcPts val="502"/>
              </a:spcBef>
              <a:spcAft>
                <a:spcPts val="0"/>
              </a:spcAft>
              <a:buClr>
                <a:schemeClr val="dk1"/>
              </a:buClr>
              <a:buSzPts val="2409"/>
              <a:buChar char="•"/>
              <a:defRPr sz="2400"/>
            </a:lvl3pPr>
            <a:lvl4pPr marL="1828800" lvl="3" indent="-356108" algn="l">
              <a:lnSpc>
                <a:spcPct val="90000"/>
              </a:lnSpc>
              <a:spcBef>
                <a:spcPts val="502"/>
              </a:spcBef>
              <a:spcAft>
                <a:spcPts val="0"/>
              </a:spcAft>
              <a:buClr>
                <a:schemeClr val="dk1"/>
              </a:buClr>
              <a:buSzPts val="2008"/>
              <a:buChar char="•"/>
              <a:defRPr sz="2000"/>
            </a:lvl4pPr>
            <a:lvl5pPr marL="2286000" lvl="4" indent="-356107" algn="l">
              <a:lnSpc>
                <a:spcPct val="90000"/>
              </a:lnSpc>
              <a:spcBef>
                <a:spcPts val="502"/>
              </a:spcBef>
              <a:spcAft>
                <a:spcPts val="0"/>
              </a:spcAft>
              <a:buClr>
                <a:schemeClr val="dk1"/>
              </a:buClr>
              <a:buSzPts val="2008"/>
              <a:buChar char="•"/>
              <a:defRPr sz="2000"/>
            </a:lvl5pPr>
            <a:lvl6pPr marL="2743200" lvl="5" indent="-356107" algn="l">
              <a:lnSpc>
                <a:spcPct val="90000"/>
              </a:lnSpc>
              <a:spcBef>
                <a:spcPts val="502"/>
              </a:spcBef>
              <a:spcAft>
                <a:spcPts val="0"/>
              </a:spcAft>
              <a:buClr>
                <a:schemeClr val="dk1"/>
              </a:buClr>
              <a:buSzPts val="2008"/>
              <a:buChar char="•"/>
              <a:defRPr sz="2000"/>
            </a:lvl6pPr>
            <a:lvl7pPr marL="3200400" lvl="6" indent="-356107" algn="l">
              <a:lnSpc>
                <a:spcPct val="90000"/>
              </a:lnSpc>
              <a:spcBef>
                <a:spcPts val="502"/>
              </a:spcBef>
              <a:spcAft>
                <a:spcPts val="0"/>
              </a:spcAft>
              <a:buClr>
                <a:schemeClr val="dk1"/>
              </a:buClr>
              <a:buSzPts val="2008"/>
              <a:buChar char="•"/>
              <a:defRPr sz="2000"/>
            </a:lvl7pPr>
            <a:lvl8pPr marL="3657600" lvl="7" indent="-356108" algn="l">
              <a:lnSpc>
                <a:spcPct val="90000"/>
              </a:lnSpc>
              <a:spcBef>
                <a:spcPts val="502"/>
              </a:spcBef>
              <a:spcAft>
                <a:spcPts val="0"/>
              </a:spcAft>
              <a:buClr>
                <a:schemeClr val="dk1"/>
              </a:buClr>
              <a:buSzPts val="2008"/>
              <a:buChar char="•"/>
              <a:defRPr sz="2000"/>
            </a:lvl8pPr>
            <a:lvl9pPr marL="4114800" lvl="8" indent="-356108" algn="l">
              <a:lnSpc>
                <a:spcPct val="90000"/>
              </a:lnSpc>
              <a:spcBef>
                <a:spcPts val="502"/>
              </a:spcBef>
              <a:spcAft>
                <a:spcPts val="0"/>
              </a:spcAft>
              <a:buClr>
                <a:schemeClr val="dk1"/>
              </a:buClr>
              <a:buSzPts val="2008"/>
              <a:buChar char="•"/>
              <a:defRPr sz="2000"/>
            </a:lvl9pPr>
          </a:lstStyle>
          <a:p>
            <a:pPr>
              <a:defRPr/>
            </a:pPr>
            <a:endParaRPr/>
          </a:p>
        </p:txBody>
      </p:sp>
      <p:sp>
        <p:nvSpPr>
          <p:cNvPr id="6" name="Google Shape;57;p13"/>
          <p:cNvSpPr>
            <a:spLocks noGrp="1"/>
          </p:cNvSpPr>
          <p:nvPr>
            <p:ph type="body" idx="2"/>
          </p:nvPr>
        </p:nvSpPr>
        <p:spPr bwMode="auto">
          <a:xfrm>
            <a:off x="843069" y="2343626"/>
            <a:ext cx="3947596" cy="43418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4"/>
              </a:spcBef>
              <a:spcAft>
                <a:spcPts val="0"/>
              </a:spcAft>
              <a:buClr>
                <a:schemeClr val="dk1"/>
              </a:buClr>
              <a:buSzPts val="1606"/>
              <a:buNone/>
              <a:defRPr sz="1600"/>
            </a:lvl1pPr>
            <a:lvl2pPr marL="914400" lvl="1" indent="-228600" algn="l">
              <a:lnSpc>
                <a:spcPct val="90000"/>
              </a:lnSpc>
              <a:spcBef>
                <a:spcPts val="502"/>
              </a:spcBef>
              <a:spcAft>
                <a:spcPts val="0"/>
              </a:spcAft>
              <a:buClr>
                <a:schemeClr val="dk1"/>
              </a:buClr>
              <a:buSzPts val="1405"/>
              <a:buNone/>
              <a:defRPr sz="1400"/>
            </a:lvl2pPr>
            <a:lvl3pPr marL="1371600" lvl="2" indent="-228600" algn="l">
              <a:lnSpc>
                <a:spcPct val="90000"/>
              </a:lnSpc>
              <a:spcBef>
                <a:spcPts val="502"/>
              </a:spcBef>
              <a:spcAft>
                <a:spcPts val="0"/>
              </a:spcAft>
              <a:buClr>
                <a:schemeClr val="dk1"/>
              </a:buClr>
              <a:buSzPts val="1205"/>
              <a:buNone/>
              <a:defRPr sz="1200"/>
            </a:lvl3pPr>
            <a:lvl4pPr marL="1828800" lvl="3" indent="-228600" algn="l">
              <a:lnSpc>
                <a:spcPct val="90000"/>
              </a:lnSpc>
              <a:spcBef>
                <a:spcPts val="502"/>
              </a:spcBef>
              <a:spcAft>
                <a:spcPts val="0"/>
              </a:spcAft>
              <a:buClr>
                <a:schemeClr val="dk1"/>
              </a:buClr>
              <a:buSzPts val="1004"/>
              <a:buNone/>
              <a:defRPr sz="1000"/>
            </a:lvl4pPr>
            <a:lvl5pPr marL="2286000" lvl="4" indent="-228600" algn="l">
              <a:lnSpc>
                <a:spcPct val="90000"/>
              </a:lnSpc>
              <a:spcBef>
                <a:spcPts val="502"/>
              </a:spcBef>
              <a:spcAft>
                <a:spcPts val="0"/>
              </a:spcAft>
              <a:buClr>
                <a:schemeClr val="dk1"/>
              </a:buClr>
              <a:buSzPts val="1004"/>
              <a:buNone/>
              <a:defRPr sz="1000"/>
            </a:lvl5pPr>
            <a:lvl6pPr marL="2743200" lvl="5" indent="-228600" algn="l">
              <a:lnSpc>
                <a:spcPct val="90000"/>
              </a:lnSpc>
              <a:spcBef>
                <a:spcPts val="502"/>
              </a:spcBef>
              <a:spcAft>
                <a:spcPts val="0"/>
              </a:spcAft>
              <a:buClr>
                <a:schemeClr val="dk1"/>
              </a:buClr>
              <a:buSzPts val="1004"/>
              <a:buNone/>
              <a:defRPr sz="1000"/>
            </a:lvl6pPr>
            <a:lvl7pPr marL="3200400" lvl="6" indent="-228600" algn="l">
              <a:lnSpc>
                <a:spcPct val="90000"/>
              </a:lnSpc>
              <a:spcBef>
                <a:spcPts val="502"/>
              </a:spcBef>
              <a:spcAft>
                <a:spcPts val="0"/>
              </a:spcAft>
              <a:buClr>
                <a:schemeClr val="dk1"/>
              </a:buClr>
              <a:buSzPts val="1004"/>
              <a:buNone/>
              <a:defRPr sz="1000"/>
            </a:lvl7pPr>
            <a:lvl8pPr marL="3657600" lvl="7" indent="-228600" algn="l">
              <a:lnSpc>
                <a:spcPct val="90000"/>
              </a:lnSpc>
              <a:spcBef>
                <a:spcPts val="502"/>
              </a:spcBef>
              <a:spcAft>
                <a:spcPts val="0"/>
              </a:spcAft>
              <a:buClr>
                <a:schemeClr val="dk1"/>
              </a:buClr>
              <a:buSzPts val="1004"/>
              <a:buNone/>
              <a:defRPr sz="1000"/>
            </a:lvl8pPr>
            <a:lvl9pPr marL="4114800" lvl="8" indent="-228600" algn="l">
              <a:lnSpc>
                <a:spcPct val="90000"/>
              </a:lnSpc>
              <a:spcBef>
                <a:spcPts val="502"/>
              </a:spcBef>
              <a:spcAft>
                <a:spcPts val="0"/>
              </a:spcAft>
              <a:buClr>
                <a:schemeClr val="dk1"/>
              </a:buClr>
              <a:buSzPts val="1004"/>
              <a:buNone/>
              <a:defRPr sz="1000"/>
            </a:lvl9pPr>
          </a:lstStyle>
          <a:p>
            <a:pPr>
              <a:defRPr/>
            </a:pPr>
            <a:endParaRPr/>
          </a:p>
        </p:txBody>
      </p:sp>
      <p:sp>
        <p:nvSpPr>
          <p:cNvPr id="7" name="Google Shape;58;p13"/>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8" name="Google Shape;59;p13"/>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9" name="Google Shape;60;p13"/>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matchingName="Рисунок с подписью" type="picTx" userDrawn="1">
  <p:cSld name="PICTURE_WITH_CAPTION_TEXT">
    <p:spTree>
      <p:nvGrpSpPr>
        <p:cNvPr id="1" name=""/>
        <p:cNvGrpSpPr/>
        <p:nvPr/>
      </p:nvGrpSpPr>
      <p:grpSpPr bwMode="auto">
        <a:xfrm>
          <a:off x="0" y="0"/>
          <a:ext cx="0" cy="0"/>
          <a:chOff x="0" y="0"/>
          <a:chExt cx="0" cy="0"/>
        </a:xfrm>
      </p:grpSpPr>
      <p:sp>
        <p:nvSpPr>
          <p:cNvPr id="4" name="Google Shape;62;p14"/>
          <p:cNvSpPr>
            <a:spLocks noGrp="1"/>
          </p:cNvSpPr>
          <p:nvPr>
            <p:ph type="title"/>
          </p:nvPr>
        </p:nvSpPr>
        <p:spPr bwMode="auto">
          <a:xfrm>
            <a:off x="843069" y="520806"/>
            <a:ext cx="3947596" cy="18228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12"/>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63;p14"/>
          <p:cNvSpPr>
            <a:spLocks noGrp="1"/>
          </p:cNvSpPr>
          <p:nvPr>
            <p:ph type="pic" idx="2"/>
          </p:nvPr>
        </p:nvSpPr>
        <p:spPr bwMode="auto">
          <a:xfrm>
            <a:off x="5203435" y="1124797"/>
            <a:ext cx="6196309" cy="5551646"/>
          </a:xfrm>
          <a:prstGeom prst="rect">
            <a:avLst/>
          </a:prstGeom>
          <a:noFill/>
          <a:ln>
            <a:noFill/>
          </a:ln>
        </p:spPr>
      </p:sp>
      <p:sp>
        <p:nvSpPr>
          <p:cNvPr id="6" name="Google Shape;64;p14"/>
          <p:cNvSpPr>
            <a:spLocks noGrp="1"/>
          </p:cNvSpPr>
          <p:nvPr>
            <p:ph type="body" idx="1"/>
          </p:nvPr>
        </p:nvSpPr>
        <p:spPr bwMode="auto">
          <a:xfrm>
            <a:off x="843069" y="2343626"/>
            <a:ext cx="3947596" cy="43418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4"/>
              </a:spcBef>
              <a:spcAft>
                <a:spcPts val="0"/>
              </a:spcAft>
              <a:buClr>
                <a:schemeClr val="dk1"/>
              </a:buClr>
              <a:buSzPts val="1606"/>
              <a:buNone/>
              <a:defRPr sz="1600"/>
            </a:lvl1pPr>
            <a:lvl2pPr marL="914400" lvl="1" indent="-228600" algn="l">
              <a:lnSpc>
                <a:spcPct val="90000"/>
              </a:lnSpc>
              <a:spcBef>
                <a:spcPts val="502"/>
              </a:spcBef>
              <a:spcAft>
                <a:spcPts val="0"/>
              </a:spcAft>
              <a:buClr>
                <a:schemeClr val="dk1"/>
              </a:buClr>
              <a:buSzPts val="1405"/>
              <a:buNone/>
              <a:defRPr sz="1400"/>
            </a:lvl2pPr>
            <a:lvl3pPr marL="1371600" lvl="2" indent="-228600" algn="l">
              <a:lnSpc>
                <a:spcPct val="90000"/>
              </a:lnSpc>
              <a:spcBef>
                <a:spcPts val="502"/>
              </a:spcBef>
              <a:spcAft>
                <a:spcPts val="0"/>
              </a:spcAft>
              <a:buClr>
                <a:schemeClr val="dk1"/>
              </a:buClr>
              <a:buSzPts val="1205"/>
              <a:buNone/>
              <a:defRPr sz="1200"/>
            </a:lvl3pPr>
            <a:lvl4pPr marL="1828800" lvl="3" indent="-228600" algn="l">
              <a:lnSpc>
                <a:spcPct val="90000"/>
              </a:lnSpc>
              <a:spcBef>
                <a:spcPts val="502"/>
              </a:spcBef>
              <a:spcAft>
                <a:spcPts val="0"/>
              </a:spcAft>
              <a:buClr>
                <a:schemeClr val="dk1"/>
              </a:buClr>
              <a:buSzPts val="1004"/>
              <a:buNone/>
              <a:defRPr sz="1000"/>
            </a:lvl4pPr>
            <a:lvl5pPr marL="2286000" lvl="4" indent="-228600" algn="l">
              <a:lnSpc>
                <a:spcPct val="90000"/>
              </a:lnSpc>
              <a:spcBef>
                <a:spcPts val="502"/>
              </a:spcBef>
              <a:spcAft>
                <a:spcPts val="0"/>
              </a:spcAft>
              <a:buClr>
                <a:schemeClr val="dk1"/>
              </a:buClr>
              <a:buSzPts val="1004"/>
              <a:buNone/>
              <a:defRPr sz="1000"/>
            </a:lvl5pPr>
            <a:lvl6pPr marL="2743200" lvl="5" indent="-228600" algn="l">
              <a:lnSpc>
                <a:spcPct val="90000"/>
              </a:lnSpc>
              <a:spcBef>
                <a:spcPts val="502"/>
              </a:spcBef>
              <a:spcAft>
                <a:spcPts val="0"/>
              </a:spcAft>
              <a:buClr>
                <a:schemeClr val="dk1"/>
              </a:buClr>
              <a:buSzPts val="1004"/>
              <a:buNone/>
              <a:defRPr sz="1000"/>
            </a:lvl6pPr>
            <a:lvl7pPr marL="3200400" lvl="6" indent="-228600" algn="l">
              <a:lnSpc>
                <a:spcPct val="90000"/>
              </a:lnSpc>
              <a:spcBef>
                <a:spcPts val="502"/>
              </a:spcBef>
              <a:spcAft>
                <a:spcPts val="0"/>
              </a:spcAft>
              <a:buClr>
                <a:schemeClr val="dk1"/>
              </a:buClr>
              <a:buSzPts val="1004"/>
              <a:buNone/>
              <a:defRPr sz="1000"/>
            </a:lvl7pPr>
            <a:lvl8pPr marL="3657600" lvl="7" indent="-228600" algn="l">
              <a:lnSpc>
                <a:spcPct val="90000"/>
              </a:lnSpc>
              <a:spcBef>
                <a:spcPts val="502"/>
              </a:spcBef>
              <a:spcAft>
                <a:spcPts val="0"/>
              </a:spcAft>
              <a:buClr>
                <a:schemeClr val="dk1"/>
              </a:buClr>
              <a:buSzPts val="1004"/>
              <a:buNone/>
              <a:defRPr sz="1000"/>
            </a:lvl8pPr>
            <a:lvl9pPr marL="4114800" lvl="8" indent="-228600" algn="l">
              <a:lnSpc>
                <a:spcPct val="90000"/>
              </a:lnSpc>
              <a:spcBef>
                <a:spcPts val="502"/>
              </a:spcBef>
              <a:spcAft>
                <a:spcPts val="0"/>
              </a:spcAft>
              <a:buClr>
                <a:schemeClr val="dk1"/>
              </a:buClr>
              <a:buSzPts val="1004"/>
              <a:buNone/>
              <a:defRPr sz="1000"/>
            </a:lvl9pPr>
          </a:lstStyle>
          <a:p>
            <a:pPr>
              <a:defRPr/>
            </a:pPr>
            <a:endParaRPr/>
          </a:p>
        </p:txBody>
      </p:sp>
      <p:sp>
        <p:nvSpPr>
          <p:cNvPr id="7" name="Google Shape;65;p14"/>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8" name="Google Shape;66;p14"/>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9" name="Google Shape;67;p14"/>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matchingName="Заголовок и вертикальный текст" type="vertTx" userDrawn="1">
  <p:cSld name="VERTICAL_TEXT">
    <p:spTree>
      <p:nvGrpSpPr>
        <p:cNvPr id="1" name=""/>
        <p:cNvGrpSpPr/>
        <p:nvPr/>
      </p:nvGrpSpPr>
      <p:grpSpPr bwMode="auto">
        <a:xfrm>
          <a:off x="0" y="0"/>
          <a:ext cx="0" cy="0"/>
          <a:chOff x="0" y="0"/>
          <a:chExt cx="0" cy="0"/>
        </a:xfrm>
      </p:grpSpPr>
      <p:sp>
        <p:nvSpPr>
          <p:cNvPr id="4" name="Google Shape;69;p15"/>
          <p:cNvSpPr>
            <a:spLocks noGrp="1"/>
          </p:cNvSpPr>
          <p:nvPr>
            <p:ph type="title"/>
          </p:nvPr>
        </p:nvSpPr>
        <p:spPr bwMode="auto">
          <a:xfrm>
            <a:off x="841474" y="415922"/>
            <a:ext cx="10556677" cy="15099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70;p15"/>
          <p:cNvSpPr>
            <a:spLocks noGrp="1"/>
          </p:cNvSpPr>
          <p:nvPr>
            <p:ph type="body" idx="1"/>
          </p:nvPr>
        </p:nvSpPr>
        <p:spPr bwMode="auto">
          <a:xfrm rot="5400000">
            <a:off x="3641464" y="-720383"/>
            <a:ext cx="4956698" cy="1055667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4"/>
              </a:spcBef>
              <a:spcAft>
                <a:spcPts val="0"/>
              </a:spcAft>
              <a:buClr>
                <a:schemeClr val="dk1"/>
              </a:buClr>
              <a:buSzPts val="1800"/>
              <a:buChar char="•"/>
              <a:defRPr/>
            </a:lvl1pPr>
            <a:lvl2pPr marL="914400" lvl="1" indent="-342900" algn="l">
              <a:lnSpc>
                <a:spcPct val="90000"/>
              </a:lnSpc>
              <a:spcBef>
                <a:spcPts val="502"/>
              </a:spcBef>
              <a:spcAft>
                <a:spcPts val="0"/>
              </a:spcAft>
              <a:buClr>
                <a:schemeClr val="dk1"/>
              </a:buClr>
              <a:buSzPts val="1800"/>
              <a:buChar char="•"/>
              <a:defRPr/>
            </a:lvl2pPr>
            <a:lvl3pPr marL="1371600" lvl="2" indent="-342900" algn="l">
              <a:lnSpc>
                <a:spcPct val="90000"/>
              </a:lnSpc>
              <a:spcBef>
                <a:spcPts val="502"/>
              </a:spcBef>
              <a:spcAft>
                <a:spcPts val="0"/>
              </a:spcAft>
              <a:buClr>
                <a:schemeClr val="dk1"/>
              </a:buClr>
              <a:buSzPts val="1800"/>
              <a:buChar char="•"/>
              <a:defRPr/>
            </a:lvl3pPr>
            <a:lvl4pPr marL="1828800" lvl="3" indent="-342900" algn="l">
              <a:lnSpc>
                <a:spcPct val="90000"/>
              </a:lnSpc>
              <a:spcBef>
                <a:spcPts val="502"/>
              </a:spcBef>
              <a:spcAft>
                <a:spcPts val="0"/>
              </a:spcAft>
              <a:buClr>
                <a:schemeClr val="dk1"/>
              </a:buClr>
              <a:buSzPts val="1800"/>
              <a:buChar char="•"/>
              <a:defRPr/>
            </a:lvl4pPr>
            <a:lvl5pPr marL="2286000" lvl="4" indent="-342900" algn="l">
              <a:lnSpc>
                <a:spcPct val="90000"/>
              </a:lnSpc>
              <a:spcBef>
                <a:spcPts val="502"/>
              </a:spcBef>
              <a:spcAft>
                <a:spcPts val="0"/>
              </a:spcAft>
              <a:buClr>
                <a:schemeClr val="dk1"/>
              </a:buClr>
              <a:buSzPts val="1800"/>
              <a:buChar char="•"/>
              <a:defRPr/>
            </a:lvl5pPr>
            <a:lvl6pPr marL="2743200" lvl="5" indent="-342900" algn="l">
              <a:lnSpc>
                <a:spcPct val="90000"/>
              </a:lnSpc>
              <a:spcBef>
                <a:spcPts val="502"/>
              </a:spcBef>
              <a:spcAft>
                <a:spcPts val="0"/>
              </a:spcAft>
              <a:buClr>
                <a:schemeClr val="dk1"/>
              </a:buClr>
              <a:buSzPts val="1800"/>
              <a:buChar char="•"/>
              <a:defRPr/>
            </a:lvl6pPr>
            <a:lvl7pPr marL="3200400" lvl="6" indent="-342900" algn="l">
              <a:lnSpc>
                <a:spcPct val="90000"/>
              </a:lnSpc>
              <a:spcBef>
                <a:spcPts val="502"/>
              </a:spcBef>
              <a:spcAft>
                <a:spcPts val="0"/>
              </a:spcAft>
              <a:buClr>
                <a:schemeClr val="dk1"/>
              </a:buClr>
              <a:buSzPts val="1800"/>
              <a:buChar char="•"/>
              <a:defRPr/>
            </a:lvl7pPr>
            <a:lvl8pPr marL="3657600" lvl="7" indent="-342900" algn="l">
              <a:lnSpc>
                <a:spcPct val="90000"/>
              </a:lnSpc>
              <a:spcBef>
                <a:spcPts val="502"/>
              </a:spcBef>
              <a:spcAft>
                <a:spcPts val="0"/>
              </a:spcAft>
              <a:buClr>
                <a:schemeClr val="dk1"/>
              </a:buClr>
              <a:buSzPts val="1800"/>
              <a:buChar char="•"/>
              <a:defRPr/>
            </a:lvl8pPr>
            <a:lvl9pPr marL="4114800" lvl="8" indent="-342900" algn="l">
              <a:lnSpc>
                <a:spcPct val="90000"/>
              </a:lnSpc>
              <a:spcBef>
                <a:spcPts val="502"/>
              </a:spcBef>
              <a:spcAft>
                <a:spcPts val="0"/>
              </a:spcAft>
              <a:buClr>
                <a:schemeClr val="dk1"/>
              </a:buClr>
              <a:buSzPts val="1800"/>
              <a:buChar char="•"/>
              <a:defRPr/>
            </a:lvl9pPr>
          </a:lstStyle>
          <a:p>
            <a:pPr>
              <a:defRPr/>
            </a:pPr>
            <a:endParaRPr/>
          </a:p>
        </p:txBody>
      </p:sp>
      <p:sp>
        <p:nvSpPr>
          <p:cNvPr id="6" name="Google Shape;71;p15"/>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 name="Google Shape;72;p15"/>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8" name="Google Shape;73;p15"/>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matchingName="Вертикальный заголовок и текст" type="vertTitleAndTx" userDrawn="1">
  <p:cSld name="VERTICAL_TITLE_AND_VERTICAL_TEXT">
    <p:spTree>
      <p:nvGrpSpPr>
        <p:cNvPr id="1" name=""/>
        <p:cNvGrpSpPr/>
        <p:nvPr/>
      </p:nvGrpSpPr>
      <p:grpSpPr bwMode="auto">
        <a:xfrm>
          <a:off x="0" y="0"/>
          <a:ext cx="0" cy="0"/>
          <a:chOff x="0" y="0"/>
          <a:chExt cx="0" cy="0"/>
        </a:xfrm>
      </p:grpSpPr>
      <p:sp>
        <p:nvSpPr>
          <p:cNvPr id="4" name="Google Shape;75;p16"/>
          <p:cNvSpPr>
            <a:spLocks noGrp="1"/>
          </p:cNvSpPr>
          <p:nvPr>
            <p:ph type="title"/>
          </p:nvPr>
        </p:nvSpPr>
        <p:spPr bwMode="auto">
          <a:xfrm rot="5400000">
            <a:off x="6768375" y="2406529"/>
            <a:ext cx="6620383" cy="263916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76;p16"/>
          <p:cNvSpPr>
            <a:spLocks noGrp="1"/>
          </p:cNvSpPr>
          <p:nvPr>
            <p:ph type="body" idx="1"/>
          </p:nvPr>
        </p:nvSpPr>
        <p:spPr bwMode="auto">
          <a:xfrm rot="5400000">
            <a:off x="1413539" y="-156142"/>
            <a:ext cx="6620383" cy="77645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4"/>
              </a:spcBef>
              <a:spcAft>
                <a:spcPts val="0"/>
              </a:spcAft>
              <a:buClr>
                <a:schemeClr val="dk1"/>
              </a:buClr>
              <a:buSzPts val="1800"/>
              <a:buChar char="•"/>
              <a:defRPr/>
            </a:lvl1pPr>
            <a:lvl2pPr marL="914400" lvl="1" indent="-342900" algn="l">
              <a:lnSpc>
                <a:spcPct val="90000"/>
              </a:lnSpc>
              <a:spcBef>
                <a:spcPts val="502"/>
              </a:spcBef>
              <a:spcAft>
                <a:spcPts val="0"/>
              </a:spcAft>
              <a:buClr>
                <a:schemeClr val="dk1"/>
              </a:buClr>
              <a:buSzPts val="1800"/>
              <a:buChar char="•"/>
              <a:defRPr/>
            </a:lvl2pPr>
            <a:lvl3pPr marL="1371600" lvl="2" indent="-342900" algn="l">
              <a:lnSpc>
                <a:spcPct val="90000"/>
              </a:lnSpc>
              <a:spcBef>
                <a:spcPts val="502"/>
              </a:spcBef>
              <a:spcAft>
                <a:spcPts val="0"/>
              </a:spcAft>
              <a:buClr>
                <a:schemeClr val="dk1"/>
              </a:buClr>
              <a:buSzPts val="1800"/>
              <a:buChar char="•"/>
              <a:defRPr/>
            </a:lvl3pPr>
            <a:lvl4pPr marL="1828800" lvl="3" indent="-342900" algn="l">
              <a:lnSpc>
                <a:spcPct val="90000"/>
              </a:lnSpc>
              <a:spcBef>
                <a:spcPts val="502"/>
              </a:spcBef>
              <a:spcAft>
                <a:spcPts val="0"/>
              </a:spcAft>
              <a:buClr>
                <a:schemeClr val="dk1"/>
              </a:buClr>
              <a:buSzPts val="1800"/>
              <a:buChar char="•"/>
              <a:defRPr/>
            </a:lvl4pPr>
            <a:lvl5pPr marL="2286000" lvl="4" indent="-342900" algn="l">
              <a:lnSpc>
                <a:spcPct val="90000"/>
              </a:lnSpc>
              <a:spcBef>
                <a:spcPts val="502"/>
              </a:spcBef>
              <a:spcAft>
                <a:spcPts val="0"/>
              </a:spcAft>
              <a:buClr>
                <a:schemeClr val="dk1"/>
              </a:buClr>
              <a:buSzPts val="1800"/>
              <a:buChar char="•"/>
              <a:defRPr/>
            </a:lvl5pPr>
            <a:lvl6pPr marL="2743200" lvl="5" indent="-342900" algn="l">
              <a:lnSpc>
                <a:spcPct val="90000"/>
              </a:lnSpc>
              <a:spcBef>
                <a:spcPts val="502"/>
              </a:spcBef>
              <a:spcAft>
                <a:spcPts val="0"/>
              </a:spcAft>
              <a:buClr>
                <a:schemeClr val="dk1"/>
              </a:buClr>
              <a:buSzPts val="1800"/>
              <a:buChar char="•"/>
              <a:defRPr/>
            </a:lvl6pPr>
            <a:lvl7pPr marL="3200400" lvl="6" indent="-342900" algn="l">
              <a:lnSpc>
                <a:spcPct val="90000"/>
              </a:lnSpc>
              <a:spcBef>
                <a:spcPts val="502"/>
              </a:spcBef>
              <a:spcAft>
                <a:spcPts val="0"/>
              </a:spcAft>
              <a:buClr>
                <a:schemeClr val="dk1"/>
              </a:buClr>
              <a:buSzPts val="1800"/>
              <a:buChar char="•"/>
              <a:defRPr/>
            </a:lvl7pPr>
            <a:lvl8pPr marL="3657600" lvl="7" indent="-342900" algn="l">
              <a:lnSpc>
                <a:spcPct val="90000"/>
              </a:lnSpc>
              <a:spcBef>
                <a:spcPts val="502"/>
              </a:spcBef>
              <a:spcAft>
                <a:spcPts val="0"/>
              </a:spcAft>
              <a:buClr>
                <a:schemeClr val="dk1"/>
              </a:buClr>
              <a:buSzPts val="1800"/>
              <a:buChar char="•"/>
              <a:defRPr/>
            </a:lvl8pPr>
            <a:lvl9pPr marL="4114800" lvl="8" indent="-342900" algn="l">
              <a:lnSpc>
                <a:spcPct val="90000"/>
              </a:lnSpc>
              <a:spcBef>
                <a:spcPts val="502"/>
              </a:spcBef>
              <a:spcAft>
                <a:spcPts val="0"/>
              </a:spcAft>
              <a:buClr>
                <a:schemeClr val="dk1"/>
              </a:buClr>
              <a:buSzPts val="1800"/>
              <a:buChar char="•"/>
              <a:defRPr/>
            </a:lvl9pPr>
          </a:lstStyle>
          <a:p>
            <a:pPr>
              <a:defRPr/>
            </a:pPr>
            <a:endParaRPr/>
          </a:p>
        </p:txBody>
      </p:sp>
      <p:sp>
        <p:nvSpPr>
          <p:cNvPr id="6" name="Google Shape;77;p16"/>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 name="Google Shape;78;p16"/>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8" name="Google Shape;79;p16"/>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alphaModFix amt="78000"/>
          </a:blip>
          <a:stretch/>
        </a:blipFill>
        <a:effectLst/>
      </p:bgPr>
    </p:bg>
    <p:spTree>
      <p:nvGrpSpPr>
        <p:cNvPr id="1" name=""/>
        <p:cNvGrpSpPr/>
        <p:nvPr/>
      </p:nvGrpSpPr>
      <p:grpSpPr bwMode="auto">
        <a:xfrm>
          <a:off x="0" y="0"/>
          <a:ext cx="0" cy="0"/>
          <a:chOff x="0" y="0"/>
          <a:chExt cx="0" cy="0"/>
        </a:xfrm>
      </p:grpSpPr>
      <p:sp>
        <p:nvSpPr>
          <p:cNvPr id="4" name="Google Shape;6;p5"/>
          <p:cNvSpPr>
            <a:spLocks noGrp="1"/>
          </p:cNvSpPr>
          <p:nvPr>
            <p:ph type="title"/>
          </p:nvPr>
        </p:nvSpPr>
        <p:spPr bwMode="auto">
          <a:xfrm>
            <a:off x="841474" y="415922"/>
            <a:ext cx="10556677" cy="1509976"/>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17"/>
              <a:buFont typeface="Calibri"/>
              <a:buNone/>
              <a:defRPr sz="4400" b="0" i="0" u="none" strike="noStrike" cap="none">
                <a:solidFill>
                  <a:schemeClr val="dk1"/>
                </a:solidFill>
                <a:latin typeface="Calibri"/>
                <a:ea typeface="Calibri"/>
                <a:cs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defRPr/>
            </a:pPr>
            <a:endParaRPr/>
          </a:p>
        </p:txBody>
      </p:sp>
      <p:sp>
        <p:nvSpPr>
          <p:cNvPr id="5" name="Google Shape;7;p5"/>
          <p:cNvSpPr>
            <a:spLocks noGrp="1"/>
          </p:cNvSpPr>
          <p:nvPr>
            <p:ph type="body" idx="1"/>
          </p:nvPr>
        </p:nvSpPr>
        <p:spPr bwMode="auto">
          <a:xfrm>
            <a:off x="841474" y="2079607"/>
            <a:ext cx="10556677" cy="4956698"/>
          </a:xfrm>
          <a:prstGeom prst="rect">
            <a:avLst/>
          </a:prstGeom>
          <a:noFill/>
          <a:ln>
            <a:noFill/>
          </a:ln>
        </p:spPr>
        <p:txBody>
          <a:bodyPr spcFirstLastPara="1" wrap="square" lIns="91425" tIns="45700" rIns="91425" bIns="45700" anchor="t" anchorCtr="0">
            <a:normAutofit/>
          </a:bodyPr>
          <a:lstStyle>
            <a:lvl1pPr marL="457200" marR="0" lvl="0" indent="-407098" algn="l">
              <a:lnSpc>
                <a:spcPct val="90000"/>
              </a:lnSpc>
              <a:spcBef>
                <a:spcPts val="1004"/>
              </a:spcBef>
              <a:spcAft>
                <a:spcPts val="0"/>
              </a:spcAft>
              <a:buClr>
                <a:schemeClr val="dk1"/>
              </a:buClr>
              <a:buSzPts val="2811"/>
              <a:buFont typeface="Arial"/>
              <a:buChar char="•"/>
              <a:defRPr sz="2800" b="0" i="0" u="none" strike="noStrike" cap="none">
                <a:solidFill>
                  <a:schemeClr val="dk1"/>
                </a:solidFill>
                <a:latin typeface="Calibri"/>
                <a:ea typeface="Calibri"/>
                <a:cs typeface="Calibri"/>
              </a:defRPr>
            </a:lvl1pPr>
            <a:lvl2pPr marL="914400" marR="0" lvl="1" indent="-381571" algn="l">
              <a:lnSpc>
                <a:spcPct val="90000"/>
              </a:lnSpc>
              <a:spcBef>
                <a:spcPts val="502"/>
              </a:spcBef>
              <a:spcAft>
                <a:spcPts val="0"/>
              </a:spcAft>
              <a:buClr>
                <a:schemeClr val="dk1"/>
              </a:buClr>
              <a:buSzPts val="2409"/>
              <a:buFont typeface="Arial"/>
              <a:buChar char="•"/>
              <a:defRPr sz="2400" b="0" i="0" u="none" strike="noStrike" cap="none">
                <a:solidFill>
                  <a:schemeClr val="dk1"/>
                </a:solidFill>
                <a:latin typeface="Calibri"/>
                <a:ea typeface="Calibri"/>
                <a:cs typeface="Calibri"/>
              </a:defRPr>
            </a:lvl2pPr>
            <a:lvl3pPr marL="1371600" marR="0" lvl="2" indent="-356108" algn="l">
              <a:lnSpc>
                <a:spcPct val="90000"/>
              </a:lnSpc>
              <a:spcBef>
                <a:spcPts val="502"/>
              </a:spcBef>
              <a:spcAft>
                <a:spcPts val="0"/>
              </a:spcAft>
              <a:buClr>
                <a:schemeClr val="dk1"/>
              </a:buClr>
              <a:buSzPts val="2008"/>
              <a:buFont typeface="Arial"/>
              <a:buChar char="•"/>
              <a:defRPr sz="2000" b="0" i="0" u="none" strike="noStrike" cap="none">
                <a:solidFill>
                  <a:schemeClr val="dk1"/>
                </a:solidFill>
                <a:latin typeface="Calibri"/>
                <a:ea typeface="Calibri"/>
                <a:cs typeface="Calibri"/>
              </a:defRPr>
            </a:lvl3pPr>
            <a:lvl4pPr marL="1828800" marR="0" lvl="3"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4pPr>
            <a:lvl5pPr marL="2286000" marR="0" lvl="4"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5pPr>
            <a:lvl6pPr marL="2743200" marR="0" lvl="5"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6pPr>
            <a:lvl7pPr marL="3200400" marR="0" lvl="6"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7pPr>
            <a:lvl8pPr marL="3657600" marR="0" lvl="7"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8pPr>
            <a:lvl9pPr marL="4114800" marR="0" lvl="8"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9pPr>
          </a:lstStyle>
          <a:p>
            <a:pPr>
              <a:defRPr/>
            </a:pPr>
            <a:endParaRPr/>
          </a:p>
        </p:txBody>
      </p:sp>
      <p:sp>
        <p:nvSpPr>
          <p:cNvPr id="6" name="Google Shape;8;p5"/>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Calibri"/>
                <a:ea typeface="Calibri"/>
                <a:cs typeface="Calibri"/>
              </a:defRPr>
            </a:lvl1pPr>
            <a:lvl2pPr marR="0" lvl="1" algn="l">
              <a:spcBef>
                <a:spcPts val="0"/>
              </a:spcBef>
              <a:spcAft>
                <a:spcPts val="0"/>
              </a:spcAft>
              <a:buSzPts val="1400"/>
              <a:buNone/>
              <a:defRPr sz="1900" b="0" i="0" u="none" strike="noStrike" cap="none">
                <a:solidFill>
                  <a:schemeClr val="dk1"/>
                </a:solidFill>
                <a:latin typeface="Calibri"/>
                <a:ea typeface="Calibri"/>
                <a:cs typeface="Calibri"/>
              </a:defRPr>
            </a:lvl2pPr>
            <a:lvl3pPr marR="0" lvl="2" algn="l">
              <a:spcBef>
                <a:spcPts val="0"/>
              </a:spcBef>
              <a:spcAft>
                <a:spcPts val="0"/>
              </a:spcAft>
              <a:buSzPts val="1400"/>
              <a:buNone/>
              <a:defRPr sz="1900" b="0" i="0" u="none" strike="noStrike" cap="none">
                <a:solidFill>
                  <a:schemeClr val="dk1"/>
                </a:solidFill>
                <a:latin typeface="Calibri"/>
                <a:ea typeface="Calibri"/>
                <a:cs typeface="Calibri"/>
              </a:defRPr>
            </a:lvl3pPr>
            <a:lvl4pPr marR="0" lvl="3" algn="l">
              <a:spcBef>
                <a:spcPts val="0"/>
              </a:spcBef>
              <a:spcAft>
                <a:spcPts val="0"/>
              </a:spcAft>
              <a:buSzPts val="1400"/>
              <a:buNone/>
              <a:defRPr sz="1900" b="0" i="0" u="none" strike="noStrike" cap="none">
                <a:solidFill>
                  <a:schemeClr val="dk1"/>
                </a:solidFill>
                <a:latin typeface="Calibri"/>
                <a:ea typeface="Calibri"/>
                <a:cs typeface="Calibri"/>
              </a:defRPr>
            </a:lvl4pPr>
            <a:lvl5pPr marR="0" lvl="4" algn="l">
              <a:spcBef>
                <a:spcPts val="0"/>
              </a:spcBef>
              <a:spcAft>
                <a:spcPts val="0"/>
              </a:spcAft>
              <a:buSzPts val="1400"/>
              <a:buNone/>
              <a:defRPr sz="1900" b="0" i="0" u="none" strike="noStrike" cap="none">
                <a:solidFill>
                  <a:schemeClr val="dk1"/>
                </a:solidFill>
                <a:latin typeface="Calibri"/>
                <a:ea typeface="Calibri"/>
                <a:cs typeface="Calibri"/>
              </a:defRPr>
            </a:lvl5pPr>
            <a:lvl6pPr marR="0" lvl="5" algn="l">
              <a:spcBef>
                <a:spcPts val="0"/>
              </a:spcBef>
              <a:spcAft>
                <a:spcPts val="0"/>
              </a:spcAft>
              <a:buSzPts val="1400"/>
              <a:buNone/>
              <a:defRPr sz="1900" b="0" i="0" u="none" strike="noStrike" cap="none">
                <a:solidFill>
                  <a:schemeClr val="dk1"/>
                </a:solidFill>
                <a:latin typeface="Calibri"/>
                <a:ea typeface="Calibri"/>
                <a:cs typeface="Calibri"/>
              </a:defRPr>
            </a:lvl6pPr>
            <a:lvl7pPr marR="0" lvl="6" algn="l">
              <a:spcBef>
                <a:spcPts val="0"/>
              </a:spcBef>
              <a:spcAft>
                <a:spcPts val="0"/>
              </a:spcAft>
              <a:buSzPts val="1400"/>
              <a:buNone/>
              <a:defRPr sz="1900" b="0" i="0" u="none" strike="noStrike" cap="none">
                <a:solidFill>
                  <a:schemeClr val="dk1"/>
                </a:solidFill>
                <a:latin typeface="Calibri"/>
                <a:ea typeface="Calibri"/>
                <a:cs typeface="Calibri"/>
              </a:defRPr>
            </a:lvl7pPr>
            <a:lvl8pPr marR="0" lvl="7" algn="l">
              <a:spcBef>
                <a:spcPts val="0"/>
              </a:spcBef>
              <a:spcAft>
                <a:spcPts val="0"/>
              </a:spcAft>
              <a:buSzPts val="1400"/>
              <a:buNone/>
              <a:defRPr sz="1900" b="0" i="0" u="none" strike="noStrike" cap="none">
                <a:solidFill>
                  <a:schemeClr val="dk1"/>
                </a:solidFill>
                <a:latin typeface="Calibri"/>
                <a:ea typeface="Calibri"/>
                <a:cs typeface="Calibri"/>
              </a:defRPr>
            </a:lvl8pPr>
            <a:lvl9pPr marR="0" lvl="8" algn="l">
              <a:spcBef>
                <a:spcPts val="0"/>
              </a:spcBef>
              <a:spcAft>
                <a:spcPts val="0"/>
              </a:spcAft>
              <a:buSzPts val="1400"/>
              <a:buNone/>
              <a:defRPr sz="1900" b="0" i="0" u="none" strike="noStrike" cap="none">
                <a:solidFill>
                  <a:schemeClr val="dk1"/>
                </a:solidFill>
                <a:latin typeface="Calibri"/>
                <a:ea typeface="Calibri"/>
                <a:cs typeface="Calibri"/>
              </a:defRPr>
            </a:lvl9pPr>
          </a:lstStyle>
          <a:p>
            <a:pPr>
              <a:defRPr/>
            </a:pPr>
            <a:endParaRPr/>
          </a:p>
        </p:txBody>
      </p:sp>
      <p:sp>
        <p:nvSpPr>
          <p:cNvPr id="7" name="Google Shape;9;p5"/>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Calibri"/>
                <a:ea typeface="Calibri"/>
                <a:cs typeface="Calibri"/>
              </a:defRPr>
            </a:lvl1pPr>
            <a:lvl2pPr marR="0" lvl="1" algn="l">
              <a:spcBef>
                <a:spcPts val="0"/>
              </a:spcBef>
              <a:spcAft>
                <a:spcPts val="0"/>
              </a:spcAft>
              <a:buSzPts val="1400"/>
              <a:buNone/>
              <a:defRPr sz="1900" b="0" i="0" u="none" strike="noStrike" cap="none">
                <a:solidFill>
                  <a:schemeClr val="dk1"/>
                </a:solidFill>
                <a:latin typeface="Calibri"/>
                <a:ea typeface="Calibri"/>
                <a:cs typeface="Calibri"/>
              </a:defRPr>
            </a:lvl2pPr>
            <a:lvl3pPr marR="0" lvl="2" algn="l">
              <a:spcBef>
                <a:spcPts val="0"/>
              </a:spcBef>
              <a:spcAft>
                <a:spcPts val="0"/>
              </a:spcAft>
              <a:buSzPts val="1400"/>
              <a:buNone/>
              <a:defRPr sz="1900" b="0" i="0" u="none" strike="noStrike" cap="none">
                <a:solidFill>
                  <a:schemeClr val="dk1"/>
                </a:solidFill>
                <a:latin typeface="Calibri"/>
                <a:ea typeface="Calibri"/>
                <a:cs typeface="Calibri"/>
              </a:defRPr>
            </a:lvl3pPr>
            <a:lvl4pPr marR="0" lvl="3" algn="l">
              <a:spcBef>
                <a:spcPts val="0"/>
              </a:spcBef>
              <a:spcAft>
                <a:spcPts val="0"/>
              </a:spcAft>
              <a:buSzPts val="1400"/>
              <a:buNone/>
              <a:defRPr sz="1900" b="0" i="0" u="none" strike="noStrike" cap="none">
                <a:solidFill>
                  <a:schemeClr val="dk1"/>
                </a:solidFill>
                <a:latin typeface="Calibri"/>
                <a:ea typeface="Calibri"/>
                <a:cs typeface="Calibri"/>
              </a:defRPr>
            </a:lvl4pPr>
            <a:lvl5pPr marR="0" lvl="4" algn="l">
              <a:spcBef>
                <a:spcPts val="0"/>
              </a:spcBef>
              <a:spcAft>
                <a:spcPts val="0"/>
              </a:spcAft>
              <a:buSzPts val="1400"/>
              <a:buNone/>
              <a:defRPr sz="1900" b="0" i="0" u="none" strike="noStrike" cap="none">
                <a:solidFill>
                  <a:schemeClr val="dk1"/>
                </a:solidFill>
                <a:latin typeface="Calibri"/>
                <a:ea typeface="Calibri"/>
                <a:cs typeface="Calibri"/>
              </a:defRPr>
            </a:lvl5pPr>
            <a:lvl6pPr marR="0" lvl="5" algn="l">
              <a:spcBef>
                <a:spcPts val="0"/>
              </a:spcBef>
              <a:spcAft>
                <a:spcPts val="0"/>
              </a:spcAft>
              <a:buSzPts val="1400"/>
              <a:buNone/>
              <a:defRPr sz="1900" b="0" i="0" u="none" strike="noStrike" cap="none">
                <a:solidFill>
                  <a:schemeClr val="dk1"/>
                </a:solidFill>
                <a:latin typeface="Calibri"/>
                <a:ea typeface="Calibri"/>
                <a:cs typeface="Calibri"/>
              </a:defRPr>
            </a:lvl6pPr>
            <a:lvl7pPr marR="0" lvl="6" algn="l">
              <a:spcBef>
                <a:spcPts val="0"/>
              </a:spcBef>
              <a:spcAft>
                <a:spcPts val="0"/>
              </a:spcAft>
              <a:buSzPts val="1400"/>
              <a:buNone/>
              <a:defRPr sz="1900" b="0" i="0" u="none" strike="noStrike" cap="none">
                <a:solidFill>
                  <a:schemeClr val="dk1"/>
                </a:solidFill>
                <a:latin typeface="Calibri"/>
                <a:ea typeface="Calibri"/>
                <a:cs typeface="Calibri"/>
              </a:defRPr>
            </a:lvl7pPr>
            <a:lvl8pPr marR="0" lvl="7" algn="l">
              <a:spcBef>
                <a:spcPts val="0"/>
              </a:spcBef>
              <a:spcAft>
                <a:spcPts val="0"/>
              </a:spcAft>
              <a:buSzPts val="1400"/>
              <a:buNone/>
              <a:defRPr sz="1900" b="0" i="0" u="none" strike="noStrike" cap="none">
                <a:solidFill>
                  <a:schemeClr val="dk1"/>
                </a:solidFill>
                <a:latin typeface="Calibri"/>
                <a:ea typeface="Calibri"/>
                <a:cs typeface="Calibri"/>
              </a:defRPr>
            </a:lvl8pPr>
            <a:lvl9pPr marR="0" lvl="8" algn="l">
              <a:spcBef>
                <a:spcPts val="0"/>
              </a:spcBef>
              <a:spcAft>
                <a:spcPts val="0"/>
              </a:spcAft>
              <a:buSzPts val="1400"/>
              <a:buNone/>
              <a:defRPr sz="1900" b="0" i="0" u="none" strike="noStrike" cap="none">
                <a:solidFill>
                  <a:schemeClr val="dk1"/>
                </a:solidFill>
                <a:latin typeface="Calibri"/>
                <a:ea typeface="Calibri"/>
                <a:cs typeface="Calibri"/>
              </a:defRPr>
            </a:lvl9pPr>
          </a:lstStyle>
          <a:p>
            <a:pPr>
              <a:defRPr/>
            </a:pPr>
            <a:endParaRPr/>
          </a:p>
        </p:txBody>
      </p:sp>
      <p:sp>
        <p:nvSpPr>
          <p:cNvPr id="8" name="Google Shape;10;p5"/>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Calibri"/>
                <a:ea typeface="Calibri"/>
                <a:cs typeface="Calibri"/>
              </a:defRPr>
            </a:lvl1pPr>
            <a:lvl2pPr marL="0" marR="0" lvl="1" indent="0" algn="r">
              <a:spcBef>
                <a:spcPts val="0"/>
              </a:spcBef>
              <a:buNone/>
              <a:defRPr sz="1200" b="0" i="0" u="none" strike="noStrike" cap="none">
                <a:solidFill>
                  <a:srgbClr val="888888"/>
                </a:solidFill>
                <a:latin typeface="Calibri"/>
                <a:ea typeface="Calibri"/>
                <a:cs typeface="Calibri"/>
              </a:defRPr>
            </a:lvl2pPr>
            <a:lvl3pPr marL="0" marR="0" lvl="2" indent="0" algn="r">
              <a:spcBef>
                <a:spcPts val="0"/>
              </a:spcBef>
              <a:buNone/>
              <a:defRPr sz="1200" b="0" i="0" u="none" strike="noStrike" cap="none">
                <a:solidFill>
                  <a:srgbClr val="888888"/>
                </a:solidFill>
                <a:latin typeface="Calibri"/>
                <a:ea typeface="Calibri"/>
                <a:cs typeface="Calibri"/>
              </a:defRPr>
            </a:lvl3pPr>
            <a:lvl4pPr marL="0" marR="0" lvl="3" indent="0" algn="r">
              <a:spcBef>
                <a:spcPts val="0"/>
              </a:spcBef>
              <a:buNone/>
              <a:defRPr sz="1200" b="0" i="0" u="none" strike="noStrike" cap="none">
                <a:solidFill>
                  <a:srgbClr val="888888"/>
                </a:solidFill>
                <a:latin typeface="Calibri"/>
                <a:ea typeface="Calibri"/>
                <a:cs typeface="Calibri"/>
              </a:defRPr>
            </a:lvl4pPr>
            <a:lvl5pPr marL="0" marR="0" lvl="4" indent="0" algn="r">
              <a:spcBef>
                <a:spcPts val="0"/>
              </a:spcBef>
              <a:buNone/>
              <a:defRPr sz="1200" b="0" i="0" u="none" strike="noStrike" cap="none">
                <a:solidFill>
                  <a:srgbClr val="888888"/>
                </a:solidFill>
                <a:latin typeface="Calibri"/>
                <a:ea typeface="Calibri"/>
                <a:cs typeface="Calibri"/>
              </a:defRPr>
            </a:lvl5pPr>
            <a:lvl6pPr marL="0" marR="0" lvl="5" indent="0" algn="r">
              <a:spcBef>
                <a:spcPts val="0"/>
              </a:spcBef>
              <a:buNone/>
              <a:defRPr sz="1200" b="0" i="0" u="none" strike="noStrike" cap="none">
                <a:solidFill>
                  <a:srgbClr val="888888"/>
                </a:solidFill>
                <a:latin typeface="Calibri"/>
                <a:ea typeface="Calibri"/>
                <a:cs typeface="Calibri"/>
              </a:defRPr>
            </a:lvl6pPr>
            <a:lvl7pPr marL="0" marR="0" lvl="6" indent="0" algn="r">
              <a:spcBef>
                <a:spcPts val="0"/>
              </a:spcBef>
              <a:buNone/>
              <a:defRPr sz="1200" b="0" i="0" u="none" strike="noStrike" cap="none">
                <a:solidFill>
                  <a:srgbClr val="888888"/>
                </a:solidFill>
                <a:latin typeface="Calibri"/>
                <a:ea typeface="Calibri"/>
                <a:cs typeface="Calibri"/>
              </a:defRPr>
            </a:lvl7pPr>
            <a:lvl8pPr marL="0" marR="0" lvl="7" indent="0" algn="r">
              <a:spcBef>
                <a:spcPts val="0"/>
              </a:spcBef>
              <a:buNone/>
              <a:defRPr sz="1200" b="0" i="0" u="none" strike="noStrike" cap="none">
                <a:solidFill>
                  <a:srgbClr val="888888"/>
                </a:solidFill>
                <a:latin typeface="Calibri"/>
                <a:ea typeface="Calibri"/>
                <a:cs typeface="Calibri"/>
              </a:defRPr>
            </a:lvl8pPr>
            <a:lvl9pPr marL="0" marR="0" lvl="8" indent="0" algn="r">
              <a:spcBef>
                <a:spcPts val="0"/>
              </a:spcBef>
              <a:buNone/>
              <a:defRPr sz="1200" b="0" i="0" u="none" strike="noStrike" cap="none">
                <a:solidFill>
                  <a:srgbClr val="888888"/>
                </a:solidFill>
                <a:latin typeface="Calibri"/>
                <a:ea typeface="Calibri"/>
                <a:cs typeface="Calibri"/>
              </a:defRPr>
            </a:lvl9pPr>
          </a:lstStyle>
          <a:p>
            <a:pPr marL="0" lvl="0" indent="0" algn="r">
              <a:spcBef>
                <a:spcPts val="0"/>
              </a:spcBef>
              <a:spcAft>
                <a:spcPts val="0"/>
              </a:spcAft>
              <a:buNone/>
              <a:defRPr/>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17.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9.pn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86;g1bc6e687a7d_0_0"/>
          <p:cNvSpPr/>
          <p:nvPr/>
        </p:nvSpPr>
        <p:spPr bwMode="auto">
          <a:xfrm>
            <a:off x="979758" y="2357459"/>
            <a:ext cx="9754206" cy="2004647"/>
          </a:xfrm>
          <a:prstGeom prst="rect">
            <a:avLst/>
          </a:prstGeom>
          <a:solidFill>
            <a:srgbClr val="DDEAF6"/>
          </a:solidFill>
          <a:ln>
            <a:noFill/>
          </a:ln>
        </p:spPr>
        <p:txBody>
          <a:bodyPr spcFirstLastPara="1" wrap="square" lIns="84473" tIns="42225" rIns="84473" bIns="42225" anchor="ctr" anchorCtr="0">
            <a:noAutofit/>
          </a:bodyPr>
          <a:lstStyle/>
          <a:p>
            <a:pPr algn="ctr" defTabSz="844896">
              <a:buSzPts val="1895"/>
              <a:defRPr/>
            </a:pPr>
            <a:endParaRPr sz="1800">
              <a:solidFill>
                <a:srgbClr val="FFFFFF"/>
              </a:solidFill>
              <a:latin typeface="Calibri"/>
              <a:ea typeface="Calibri"/>
              <a:cs typeface="Calibri"/>
            </a:endParaRPr>
          </a:p>
        </p:txBody>
      </p:sp>
      <p:sp>
        <p:nvSpPr>
          <p:cNvPr id="5" name="Google Shape;87;g1bc6e687a7d_0_0"/>
          <p:cNvSpPr/>
          <p:nvPr/>
        </p:nvSpPr>
        <p:spPr bwMode="auto">
          <a:xfrm>
            <a:off x="813792" y="170210"/>
            <a:ext cx="9920172" cy="584700"/>
          </a:xfrm>
          <a:prstGeom prst="rect">
            <a:avLst/>
          </a:prstGeom>
          <a:noFill/>
          <a:ln>
            <a:noFill/>
          </a:ln>
        </p:spPr>
        <p:txBody>
          <a:bodyPr spcFirstLastPara="1" wrap="square" lIns="84473" tIns="42225" rIns="84473" bIns="42225" anchor="t" anchorCtr="0">
            <a:noAutofit/>
          </a:bodyPr>
          <a:lstStyle/>
          <a:p>
            <a:pPr algn="ctr" defTabSz="844896">
              <a:lnSpc>
                <a:spcPct val="114999"/>
              </a:lnSpc>
              <a:spcBef>
                <a:spcPts val="1108"/>
              </a:spcBef>
              <a:buSzPts val="1100"/>
              <a:defRPr/>
            </a:pPr>
            <a:r>
              <a:rPr lang="kk-KZ" sz="1800" b="1">
                <a:solidFill>
                  <a:srgbClr val="002060"/>
                </a:solidFill>
              </a:rPr>
              <a:t>МИНИСТЕРСТВО ПРОСВЕЩЕНИЯ РЕСПУБЛИКИ КАЗАХСТАН </a:t>
            </a:r>
            <a:endParaRPr sz="1700" b="1">
              <a:solidFill>
                <a:srgbClr val="002060"/>
              </a:solidFill>
            </a:endParaRPr>
          </a:p>
        </p:txBody>
      </p:sp>
      <p:sp>
        <p:nvSpPr>
          <p:cNvPr id="6" name="Google Shape;87;g1bc6e687a7d_0_0"/>
          <p:cNvSpPr/>
          <p:nvPr/>
        </p:nvSpPr>
        <p:spPr bwMode="auto">
          <a:xfrm>
            <a:off x="1105072" y="6844520"/>
            <a:ext cx="9920172" cy="584700"/>
          </a:xfrm>
          <a:prstGeom prst="rect">
            <a:avLst/>
          </a:prstGeom>
          <a:noFill/>
          <a:ln>
            <a:noFill/>
          </a:ln>
        </p:spPr>
        <p:txBody>
          <a:bodyPr spcFirstLastPara="1" wrap="square" lIns="84473" tIns="42225" rIns="84473" bIns="42225" anchor="t" anchorCtr="0">
            <a:noAutofit/>
          </a:bodyPr>
          <a:lstStyle/>
          <a:p>
            <a:pPr algn="ctr" defTabSz="844896">
              <a:lnSpc>
                <a:spcPct val="114999"/>
              </a:lnSpc>
              <a:spcBef>
                <a:spcPts val="1108"/>
              </a:spcBef>
              <a:buSzPts val="1100"/>
              <a:defRPr/>
            </a:pPr>
            <a:r>
              <a:rPr lang="kk-KZ" sz="1800" b="1" dirty="0" smtClean="0">
                <a:solidFill>
                  <a:srgbClr val="002060"/>
                </a:solidFill>
              </a:rPr>
              <a:t>2025 </a:t>
            </a:r>
            <a:endParaRPr sz="1700" b="1" dirty="0">
              <a:solidFill>
                <a:srgbClr val="002060"/>
              </a:solidFill>
            </a:endParaRPr>
          </a:p>
        </p:txBody>
      </p:sp>
      <p:pic>
        <p:nvPicPr>
          <p:cNvPr id="7" name="Google Shape;187;g1bf661cb28c_1_88"/>
          <p:cNvPicPr/>
          <p:nvPr/>
        </p:nvPicPr>
        <p:blipFill>
          <a:blip r:embed="rId2">
            <a:alphaModFix/>
          </a:blip>
          <a:stretch/>
        </p:blipFill>
        <p:spPr bwMode="auto">
          <a:xfrm>
            <a:off x="2429996" y="4304135"/>
            <a:ext cx="7270323" cy="2614226"/>
          </a:xfrm>
          <a:prstGeom prst="rect">
            <a:avLst/>
          </a:prstGeom>
          <a:noFill/>
          <a:ln>
            <a:noFill/>
          </a:ln>
        </p:spPr>
      </p:pic>
      <p:sp>
        <p:nvSpPr>
          <p:cNvPr id="8" name="Прямоугольник 1"/>
          <p:cNvSpPr/>
          <p:nvPr/>
        </p:nvSpPr>
        <p:spPr bwMode="auto">
          <a:xfrm>
            <a:off x="1244559" y="2433836"/>
            <a:ext cx="9294464" cy="1359064"/>
          </a:xfrm>
          <a:prstGeom prst="rect">
            <a:avLst/>
          </a:prstGeom>
        </p:spPr>
        <p:txBody>
          <a:bodyPr wrap="square" lIns="96241" tIns="48120" rIns="96241" bIns="48120">
            <a:spAutoFit/>
          </a:bodyPr>
          <a:lstStyle/>
          <a:p>
            <a:pPr algn="ctr">
              <a:defRPr/>
            </a:pPr>
            <a:r>
              <a:rPr lang="ru-RU" sz="3400" b="1">
                <a:solidFill>
                  <a:srgbClr val="002060"/>
                </a:solidFill>
                <a:latin typeface="+mj-lt"/>
              </a:rPr>
              <a:t>АЛГОРИТМЫ</a:t>
            </a:r>
            <a:endParaRPr/>
          </a:p>
          <a:p>
            <a:pPr algn="ctr">
              <a:defRPr/>
            </a:pPr>
            <a:endParaRPr lang="ru-RU" sz="2000" b="1">
              <a:solidFill>
                <a:srgbClr val="002060"/>
              </a:solidFill>
              <a:latin typeface="+mj-lt"/>
            </a:endParaRPr>
          </a:p>
          <a:p>
            <a:pPr algn="ctr">
              <a:defRPr/>
            </a:pPr>
            <a:r>
              <a:rPr lang="ru-RU">
                <a:solidFill>
                  <a:srgbClr val="002060"/>
                </a:solidFill>
                <a:latin typeface="+mj-lt"/>
              </a:rPr>
              <a:t> РЕАГИРОВАНИЯ НА ФАКТЫ НАСИЛИЯ В ОТНОШЕНИИ ДЕТЕЙ,</a:t>
            </a:r>
            <a:endParaRPr/>
          </a:p>
          <a:p>
            <a:pPr algn="ctr">
              <a:defRPr/>
            </a:pPr>
            <a:r>
              <a:rPr lang="ru-RU">
                <a:solidFill>
                  <a:srgbClr val="002060"/>
                </a:solidFill>
                <a:latin typeface="+mj-lt"/>
              </a:rPr>
              <a:t>СЛУЧАИ ЧРЕЗВЫЧАЙНОГО ПРОИСШЕСТВИЯ И ЧРЕЗВЫЧАЙНОЙ СИТУАЦИИ</a:t>
            </a:r>
          </a:p>
        </p:txBody>
      </p:sp>
      <p:sp>
        <p:nvSpPr>
          <p:cNvPr id="9" name="Номер слайда 2"/>
          <p:cNvSpPr>
            <a:spLocks noGrp="1"/>
          </p:cNvSpPr>
          <p:nvPr>
            <p:ph type="sldNum" idx="12"/>
          </p:nvPr>
        </p:nvSpPr>
        <p:spPr bwMode="auto"/>
        <p:txBody>
          <a:bodyPr/>
          <a:lstStyle/>
          <a:p>
            <a:pPr defTabSz="844896">
              <a:defRPr/>
            </a:pPr>
            <a:fld id="{00000000-1234-1234-1234-123412341234}" type="slidenum">
              <a:rPr lang="en-US"/>
              <a:t>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oogle Shape;306;g1bc6e687a7d_0_661"/>
          <p:cNvPicPr/>
          <p:nvPr/>
        </p:nvPicPr>
        <p:blipFill>
          <a:blip r:embed="rId2">
            <a:alphaModFix/>
          </a:blip>
          <a:srcRect l="35383" t="16583" r="38520" b="58928"/>
          <a:stretch/>
        </p:blipFill>
        <p:spPr bwMode="auto">
          <a:xfrm flipH="1">
            <a:off x="73350" y="4346600"/>
            <a:ext cx="1937000" cy="1853125"/>
          </a:xfrm>
          <a:prstGeom prst="rect">
            <a:avLst/>
          </a:prstGeom>
          <a:noFill/>
          <a:ln>
            <a:noFill/>
          </a:ln>
        </p:spPr>
      </p:pic>
      <p:pic>
        <p:nvPicPr>
          <p:cNvPr id="5" name="Google Shape;307;g1bc6e687a7d_0_661"/>
          <p:cNvPicPr/>
          <p:nvPr/>
        </p:nvPicPr>
        <p:blipFill>
          <a:blip r:embed="rId2">
            <a:alphaModFix/>
          </a:blip>
          <a:srcRect l="22287" t="40696" r="49947" b="34813"/>
          <a:stretch/>
        </p:blipFill>
        <p:spPr bwMode="auto">
          <a:xfrm flipH="1">
            <a:off x="6179225" y="1828025"/>
            <a:ext cx="2060900" cy="1853125"/>
          </a:xfrm>
          <a:prstGeom prst="rect">
            <a:avLst/>
          </a:prstGeom>
          <a:noFill/>
          <a:ln>
            <a:noFill/>
          </a:ln>
        </p:spPr>
      </p:pic>
      <p:sp>
        <p:nvSpPr>
          <p:cNvPr id="6" name="Google Shape;308;g1bc6e687a7d_0_661"/>
          <p:cNvSpPr/>
          <p:nvPr/>
        </p:nvSpPr>
        <p:spPr bwMode="auto">
          <a:xfrm>
            <a:off x="2235391" y="1157299"/>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Действия лиц, обеспечивающих безопасность организации образования:</a:t>
            </a:r>
            <a:endParaRPr sz="1600" b="1" i="0" u="none" strike="noStrike" cap="none">
              <a:solidFill>
                <a:schemeClr val="dk1"/>
              </a:solidFill>
              <a:latin typeface="Arial"/>
              <a:ea typeface="Arial"/>
              <a:cs typeface="Arial"/>
            </a:endParaRPr>
          </a:p>
        </p:txBody>
      </p:sp>
      <p:sp>
        <p:nvSpPr>
          <p:cNvPr id="7" name="Google Shape;309;g1bc6e687a7d_0_661"/>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dirty="0">
                <a:solidFill>
                  <a:srgbClr val="002060"/>
                </a:solidFill>
              </a:rPr>
              <a:t>АЛГОРИТМ</a:t>
            </a:r>
            <a:br>
              <a:rPr lang="en-US" sz="1600" b="1" dirty="0">
                <a:solidFill>
                  <a:srgbClr val="002060"/>
                </a:solidFill>
              </a:rPr>
            </a:br>
            <a:r>
              <a:rPr lang="en-US" sz="1600" b="1" dirty="0" err="1">
                <a:solidFill>
                  <a:srgbClr val="002060"/>
                </a:solidFill>
              </a:rPr>
              <a:t>действий</a:t>
            </a:r>
            <a:r>
              <a:rPr lang="en-US" sz="1600" b="1" dirty="0">
                <a:solidFill>
                  <a:srgbClr val="002060"/>
                </a:solidFill>
              </a:rPr>
              <a:t> при </a:t>
            </a:r>
            <a:r>
              <a:rPr lang="en-US" sz="1600" b="1" dirty="0" err="1">
                <a:solidFill>
                  <a:srgbClr val="002060"/>
                </a:solidFill>
              </a:rPr>
              <a:t>вооруженном</a:t>
            </a:r>
            <a:r>
              <a:rPr lang="en-US" sz="1600" b="1" dirty="0">
                <a:solidFill>
                  <a:srgbClr val="002060"/>
                </a:solidFill>
              </a:rPr>
              <a:t> </a:t>
            </a:r>
            <a:r>
              <a:rPr lang="en-US" sz="1600" b="1" dirty="0" err="1">
                <a:solidFill>
                  <a:srgbClr val="002060"/>
                </a:solidFill>
              </a:rPr>
              <a:t>нападении</a:t>
            </a:r>
            <a:r>
              <a:rPr lang="en-US" sz="1600" b="1" dirty="0">
                <a:solidFill>
                  <a:srgbClr val="002060"/>
                </a:solidFill>
              </a:rPr>
              <a:t> </a:t>
            </a:r>
            <a:r>
              <a:rPr lang="en-US" sz="1600" b="1" dirty="0" err="1">
                <a:solidFill>
                  <a:srgbClr val="002060"/>
                </a:solidFill>
              </a:rPr>
              <a:t>на</a:t>
            </a:r>
            <a:r>
              <a:rPr lang="en-US" sz="1600" b="1" dirty="0">
                <a:solidFill>
                  <a:srgbClr val="002060"/>
                </a:solidFill>
              </a:rPr>
              <a:t> </a:t>
            </a:r>
            <a:r>
              <a:rPr lang="en-US" sz="1600" b="1" dirty="0" err="1">
                <a:solidFill>
                  <a:srgbClr val="002060"/>
                </a:solidFill>
              </a:rPr>
              <a:t>сотрудников</a:t>
            </a:r>
            <a:r>
              <a:rPr lang="en-US" sz="1600" b="1" dirty="0">
                <a:solidFill>
                  <a:srgbClr val="002060"/>
                </a:solidFill>
              </a:rPr>
              <a:t>, </a:t>
            </a:r>
            <a:r>
              <a:rPr lang="en-US" sz="1600" b="1" dirty="0" err="1">
                <a:solidFill>
                  <a:srgbClr val="002060"/>
                </a:solidFill>
              </a:rPr>
              <a:t>педагогов</a:t>
            </a:r>
            <a:r>
              <a:rPr lang="en-US" sz="1600" b="1" dirty="0">
                <a:solidFill>
                  <a:srgbClr val="002060"/>
                </a:solidFill>
              </a:rPr>
              <a:t>, </a:t>
            </a:r>
            <a:br>
              <a:rPr lang="en-US" sz="1600" b="1" dirty="0">
                <a:solidFill>
                  <a:srgbClr val="002060"/>
                </a:solidFill>
              </a:rPr>
            </a:br>
            <a:r>
              <a:rPr lang="en-US" sz="1600" b="1" dirty="0" err="1">
                <a:solidFill>
                  <a:srgbClr val="002060"/>
                </a:solidFill>
              </a:rPr>
              <a:t>обучающихся</a:t>
            </a:r>
            <a:r>
              <a:rPr lang="en-US" sz="1600" b="1" dirty="0">
                <a:solidFill>
                  <a:srgbClr val="002060"/>
                </a:solidFill>
              </a:rPr>
              <a:t> и </a:t>
            </a:r>
            <a:r>
              <a:rPr lang="en-US" sz="1600" b="1" dirty="0" err="1">
                <a:solidFill>
                  <a:srgbClr val="002060"/>
                </a:solidFill>
              </a:rPr>
              <a:t>воспитанников</a:t>
            </a:r>
            <a:r>
              <a:rPr lang="en-US" sz="1600" b="1" dirty="0">
                <a:solidFill>
                  <a:srgbClr val="002060"/>
                </a:solidFill>
              </a:rPr>
              <a:t> </a:t>
            </a:r>
            <a:r>
              <a:rPr lang="en-US" sz="1600" b="1" dirty="0" err="1">
                <a:solidFill>
                  <a:srgbClr val="002060"/>
                </a:solidFill>
              </a:rPr>
              <a:t>организаций</a:t>
            </a:r>
            <a:r>
              <a:rPr lang="en-US" sz="1600" b="1" dirty="0">
                <a:solidFill>
                  <a:srgbClr val="002060"/>
                </a:solidFill>
              </a:rPr>
              <a:t> </a:t>
            </a:r>
            <a:r>
              <a:rPr lang="en-US" sz="1600" b="1" dirty="0" err="1">
                <a:solidFill>
                  <a:srgbClr val="002060"/>
                </a:solidFill>
              </a:rPr>
              <a:t>образования</a:t>
            </a:r>
            <a:endParaRPr sz="1600" b="1" dirty="0">
              <a:solidFill>
                <a:srgbClr val="002060"/>
              </a:solidFill>
            </a:endParaRPr>
          </a:p>
        </p:txBody>
      </p:sp>
      <p:sp>
        <p:nvSpPr>
          <p:cNvPr id="8" name="Google Shape;310;g1bc6e687a7d_0_661"/>
          <p:cNvSpPr/>
          <p:nvPr/>
        </p:nvSpPr>
        <p:spPr bwMode="auto">
          <a:xfrm>
            <a:off x="2738838" y="2363550"/>
            <a:ext cx="2929800" cy="7635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800" b="1" i="1">
                <a:solidFill>
                  <a:schemeClr val="dk1"/>
                </a:solidFill>
              </a:rPr>
              <a:t>выявить</a:t>
            </a:r>
            <a:r>
              <a:rPr lang="en-US" sz="1600">
                <a:solidFill>
                  <a:schemeClr val="dk1"/>
                </a:solidFill>
              </a:rPr>
              <a:t> вооруженного злоумышленника</a:t>
            </a:r>
            <a:endParaRPr sz="1600" b="0" i="0" u="none" strike="noStrike" cap="none">
              <a:solidFill>
                <a:schemeClr val="dk1"/>
              </a:solidFill>
              <a:latin typeface="Arial"/>
              <a:ea typeface="Arial"/>
              <a:cs typeface="Arial"/>
            </a:endParaRPr>
          </a:p>
        </p:txBody>
      </p:sp>
      <p:sp>
        <p:nvSpPr>
          <p:cNvPr id="9" name="Google Shape;311;g1bc6e687a7d_0_661"/>
          <p:cNvSpPr/>
          <p:nvPr/>
        </p:nvSpPr>
        <p:spPr bwMode="auto">
          <a:xfrm>
            <a:off x="1968675" y="4395169"/>
            <a:ext cx="3611700" cy="18531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800" b="1" i="1">
                <a:solidFill>
                  <a:schemeClr val="dk1"/>
                </a:solidFill>
              </a:rPr>
              <a:t>информировать</a:t>
            </a:r>
            <a:r>
              <a:rPr lang="en-US" sz="1600">
                <a:solidFill>
                  <a:schemeClr val="dk1"/>
                </a:solidFill>
              </a:rPr>
              <a:t> любым способом руководство объекта, правоохранительные и/или специальные государственные органы о факте вооруженного нападения</a:t>
            </a:r>
            <a:endParaRPr sz="1600" b="0" i="0" u="none" strike="noStrike" cap="none">
              <a:solidFill>
                <a:schemeClr val="dk1"/>
              </a:solidFill>
              <a:latin typeface="Arial"/>
              <a:ea typeface="Arial"/>
              <a:cs typeface="Arial"/>
            </a:endParaRPr>
          </a:p>
        </p:txBody>
      </p:sp>
      <p:sp>
        <p:nvSpPr>
          <p:cNvPr id="10" name="Google Shape;312;g1bc6e687a7d_0_661"/>
          <p:cNvSpPr/>
          <p:nvPr/>
        </p:nvSpPr>
        <p:spPr bwMode="auto">
          <a:xfrm>
            <a:off x="8240131" y="2260371"/>
            <a:ext cx="3868200" cy="10773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a:solidFill>
                  <a:schemeClr val="dk1"/>
                </a:solidFill>
              </a:rPr>
              <a:t>по возможности </a:t>
            </a:r>
            <a:r>
              <a:rPr lang="en-US" sz="1800" b="1" i="1">
                <a:solidFill>
                  <a:schemeClr val="dk1"/>
                </a:solidFill>
              </a:rPr>
              <a:t>блокировать</a:t>
            </a:r>
            <a:r>
              <a:rPr lang="en-US" sz="1600">
                <a:solidFill>
                  <a:schemeClr val="dk1"/>
                </a:solidFill>
              </a:rPr>
              <a:t> его продвижение к местам массового пребывания людей на объекте</a:t>
            </a:r>
            <a:endParaRPr sz="1600" b="0" i="0" u="none" strike="noStrike" cap="none">
              <a:solidFill>
                <a:schemeClr val="dk1"/>
              </a:solidFill>
              <a:latin typeface="Arial"/>
              <a:ea typeface="Arial"/>
              <a:cs typeface="Arial"/>
            </a:endParaRPr>
          </a:p>
        </p:txBody>
      </p:sp>
      <p:sp>
        <p:nvSpPr>
          <p:cNvPr id="11" name="Google Shape;313;g1bc6e687a7d_0_661"/>
          <p:cNvSpPr/>
          <p:nvPr/>
        </p:nvSpPr>
        <p:spPr bwMode="auto">
          <a:xfrm>
            <a:off x="8438425" y="4526388"/>
            <a:ext cx="3471600" cy="10773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800" b="1" i="1">
                <a:solidFill>
                  <a:schemeClr val="dk1"/>
                </a:solidFill>
              </a:rPr>
              <a:t>принять меры</a:t>
            </a:r>
            <a:r>
              <a:rPr lang="en-US" sz="1600">
                <a:solidFill>
                  <a:schemeClr val="dk1"/>
                </a:solidFill>
              </a:rPr>
              <a:t> к обеспечению безопасности людей на объекте (эвакуация, блокирование внутренних барьеров)</a:t>
            </a:r>
            <a:endParaRPr sz="1600" b="0" i="0" u="none" strike="noStrike" cap="none">
              <a:solidFill>
                <a:schemeClr val="dk1"/>
              </a:solidFill>
              <a:latin typeface="Arial"/>
              <a:ea typeface="Arial"/>
              <a:cs typeface="Arial"/>
            </a:endParaRPr>
          </a:p>
        </p:txBody>
      </p:sp>
      <p:cxnSp>
        <p:nvCxnSpPr>
          <p:cNvPr id="12" name="Google Shape;314;g1bc6e687a7d_0_661"/>
          <p:cNvCxnSpPr>
            <a:cxnSpLocks/>
            <a:stCxn id="13" idx="2"/>
            <a:endCxn id="4" idx="0"/>
          </p:cNvCxnSpPr>
          <p:nvPr/>
        </p:nvCxnSpPr>
        <p:spPr bwMode="auto">
          <a:xfrm rot="5400000">
            <a:off x="1240966" y="3106400"/>
            <a:ext cx="1041300" cy="1439400"/>
          </a:xfrm>
          <a:prstGeom prst="bentConnector3">
            <a:avLst>
              <a:gd name="adj1" fmla="val 49993"/>
            </a:avLst>
          </a:prstGeom>
          <a:noFill/>
          <a:ln w="9525" cap="flat" cmpd="sng">
            <a:solidFill>
              <a:schemeClr val="dk1"/>
            </a:solidFill>
            <a:prstDash val="solid"/>
            <a:miter lim="800000"/>
            <a:headEnd type="none" w="sm" len="sm"/>
            <a:tailEnd type="triangle" w="med" len="med"/>
          </a:ln>
        </p:spPr>
      </p:cxnSp>
      <p:cxnSp>
        <p:nvCxnSpPr>
          <p:cNvPr id="14" name="Google Shape;316;g1bc6e687a7d_0_661"/>
          <p:cNvCxnSpPr>
            <a:cxnSpLocks/>
            <a:endCxn id="15" idx="0"/>
          </p:cNvCxnSpPr>
          <p:nvPr/>
        </p:nvCxnSpPr>
        <p:spPr bwMode="auto">
          <a:xfrm rot="5400000">
            <a:off x="7116475" y="3756300"/>
            <a:ext cx="718799" cy="272100"/>
          </a:xfrm>
          <a:prstGeom prst="bentConnector3">
            <a:avLst>
              <a:gd name="adj1" fmla="val 50000"/>
            </a:avLst>
          </a:prstGeom>
          <a:noFill/>
          <a:ln w="9525" cap="flat" cmpd="sng">
            <a:solidFill>
              <a:schemeClr val="dk1"/>
            </a:solidFill>
            <a:prstDash val="solid"/>
            <a:miter lim="800000"/>
            <a:headEnd type="none" w="sm" len="sm"/>
            <a:tailEnd type="triangle" w="med" len="med"/>
          </a:ln>
        </p:spPr>
      </p:cxnSp>
      <p:pic>
        <p:nvPicPr>
          <p:cNvPr id="13" name="Google Shape;315;g1bc6e687a7d_0_661"/>
          <p:cNvPicPr/>
          <p:nvPr/>
        </p:nvPicPr>
        <p:blipFill>
          <a:blip r:embed="rId3">
            <a:alphaModFix/>
          </a:blip>
          <a:srcRect l="31868" r="39618"/>
          <a:stretch/>
        </p:blipFill>
        <p:spPr bwMode="auto">
          <a:xfrm flipH="1">
            <a:off x="2017732" y="1624575"/>
            <a:ext cx="927168" cy="1680875"/>
          </a:xfrm>
          <a:prstGeom prst="rect">
            <a:avLst/>
          </a:prstGeom>
          <a:noFill/>
          <a:ln>
            <a:noFill/>
          </a:ln>
        </p:spPr>
      </p:pic>
      <p:pic>
        <p:nvPicPr>
          <p:cNvPr id="16" name="Google Shape;318;g1bc6e687a7d_0_661"/>
          <p:cNvPicPr/>
          <p:nvPr/>
        </p:nvPicPr>
        <p:blipFill>
          <a:blip r:embed="rId2">
            <a:alphaModFix/>
          </a:blip>
          <a:srcRect l="4546" t="4143" r="82961" b="85768"/>
          <a:stretch/>
        </p:blipFill>
        <p:spPr bwMode="auto">
          <a:xfrm>
            <a:off x="768725" y="2541775"/>
            <a:ext cx="927175" cy="763351"/>
          </a:xfrm>
          <a:prstGeom prst="rect">
            <a:avLst/>
          </a:prstGeom>
          <a:noFill/>
          <a:ln>
            <a:noFill/>
          </a:ln>
        </p:spPr>
      </p:pic>
      <p:pic>
        <p:nvPicPr>
          <p:cNvPr id="17" name="Google Shape;319;g1bc6e687a7d_0_661"/>
          <p:cNvPicPr/>
          <p:nvPr/>
        </p:nvPicPr>
        <p:blipFill>
          <a:blip r:embed="rId2">
            <a:alphaModFix/>
          </a:blip>
          <a:srcRect l="50467" t="2378" r="38515" b="86639"/>
          <a:stretch/>
        </p:blipFill>
        <p:spPr bwMode="auto">
          <a:xfrm>
            <a:off x="823437" y="1624888"/>
            <a:ext cx="817750" cy="831000"/>
          </a:xfrm>
          <a:prstGeom prst="rect">
            <a:avLst/>
          </a:prstGeom>
          <a:noFill/>
          <a:ln>
            <a:noFill/>
          </a:ln>
        </p:spPr>
      </p:pic>
      <p:sp>
        <p:nvSpPr>
          <p:cNvPr id="18" name="Google Shape;320;g1bc6e687a7d_0_661"/>
          <p:cNvSpPr/>
          <p:nvPr/>
        </p:nvSpPr>
        <p:spPr bwMode="auto">
          <a:xfrm>
            <a:off x="1623863" y="2202513"/>
            <a:ext cx="240000" cy="120000"/>
          </a:xfrm>
          <a:prstGeom prst="rightArrow">
            <a:avLst>
              <a:gd name="adj1" fmla="val 50000"/>
              <a:gd name="adj2" fmla="val 50000"/>
            </a:avLst>
          </a:prstGeom>
          <a:solidFill>
            <a:srgbClr val="980000"/>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9" name="Google Shape;321;g1bc6e687a7d_0_661"/>
          <p:cNvSpPr/>
          <p:nvPr/>
        </p:nvSpPr>
        <p:spPr bwMode="auto">
          <a:xfrm>
            <a:off x="1623863" y="2927613"/>
            <a:ext cx="240000" cy="120000"/>
          </a:xfrm>
          <a:prstGeom prst="rightArrow">
            <a:avLst>
              <a:gd name="adj1" fmla="val 50000"/>
              <a:gd name="adj2" fmla="val 50000"/>
            </a:avLst>
          </a:prstGeom>
          <a:solidFill>
            <a:srgbClr val="980000"/>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pic>
        <p:nvPicPr>
          <p:cNvPr id="15" name="Google Shape;317;g1bc6e687a7d_0_661"/>
          <p:cNvPicPr/>
          <p:nvPr/>
        </p:nvPicPr>
        <p:blipFill>
          <a:blip r:embed="rId2">
            <a:alphaModFix/>
          </a:blip>
          <a:srcRect l="-919" t="64748" r="69646" b="3665"/>
          <a:stretch/>
        </p:blipFill>
        <p:spPr bwMode="auto">
          <a:xfrm>
            <a:off x="6179225" y="4251750"/>
            <a:ext cx="2321200" cy="239017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326;g1bc6e687a7d_0_725"/>
          <p:cNvSpPr/>
          <p:nvPr/>
        </p:nvSpPr>
        <p:spPr bwMode="auto">
          <a:xfrm>
            <a:off x="728538" y="5253900"/>
            <a:ext cx="10905600" cy="58379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pic>
        <p:nvPicPr>
          <p:cNvPr id="5" name="Google Shape;327;g1bc6e687a7d_0_725"/>
          <p:cNvPicPr/>
          <p:nvPr/>
        </p:nvPicPr>
        <p:blipFill>
          <a:blip r:embed="rId2">
            <a:alphaModFix/>
          </a:blip>
          <a:stretch/>
        </p:blipFill>
        <p:spPr bwMode="auto">
          <a:xfrm>
            <a:off x="138013" y="3174538"/>
            <a:ext cx="3300001" cy="1831423"/>
          </a:xfrm>
          <a:prstGeom prst="rect">
            <a:avLst/>
          </a:prstGeom>
          <a:noFill/>
          <a:ln>
            <a:noFill/>
          </a:ln>
        </p:spPr>
      </p:pic>
      <p:sp>
        <p:nvSpPr>
          <p:cNvPr id="6" name="Google Shape;328;g1bc6e687a7d_0_725"/>
          <p:cNvSpPr/>
          <p:nvPr/>
        </p:nvSpPr>
        <p:spPr bwMode="auto">
          <a:xfrm>
            <a:off x="3438025" y="3416600"/>
            <a:ext cx="7992000" cy="58379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329;g1bc6e687a7d_0_725"/>
          <p:cNvSpPr/>
          <p:nvPr/>
        </p:nvSpPr>
        <p:spPr bwMode="auto">
          <a:xfrm>
            <a:off x="3797000" y="3512350"/>
            <a:ext cx="7905000" cy="16431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dirty="0" err="1">
                <a:solidFill>
                  <a:schemeClr val="dk1"/>
                </a:solidFill>
              </a:rPr>
              <a:t>Организовать</a:t>
            </a:r>
            <a:r>
              <a:rPr lang="en-US" sz="1500" b="1" dirty="0">
                <a:solidFill>
                  <a:schemeClr val="dk1"/>
                </a:solidFill>
              </a:rPr>
              <a:t> защиту </a:t>
            </a:r>
            <a:r>
              <a:rPr lang="en-US" sz="1500" b="1" dirty="0" err="1">
                <a:solidFill>
                  <a:schemeClr val="dk1"/>
                </a:solidFill>
              </a:rPr>
              <a:t>находящихся</a:t>
            </a:r>
            <a:r>
              <a:rPr lang="en-US" sz="1500" b="1" dirty="0">
                <a:solidFill>
                  <a:schemeClr val="dk1"/>
                </a:solidFill>
              </a:rPr>
              <a:t> </a:t>
            </a:r>
            <a:r>
              <a:rPr lang="en-US" sz="1500" b="1" dirty="0" err="1">
                <a:solidFill>
                  <a:schemeClr val="dk1"/>
                </a:solidFill>
              </a:rPr>
              <a:t>рядом</a:t>
            </a:r>
            <a:r>
              <a:rPr lang="en-US" sz="1500" b="1" dirty="0">
                <a:solidFill>
                  <a:schemeClr val="dk1"/>
                </a:solidFill>
              </a:rPr>
              <a:t> </a:t>
            </a:r>
            <a:r>
              <a:rPr lang="en-US" sz="1500" b="1" dirty="0" err="1">
                <a:solidFill>
                  <a:schemeClr val="dk1"/>
                </a:solidFill>
              </a:rPr>
              <a:t>обучающихся</a:t>
            </a:r>
            <a:r>
              <a:rPr lang="en-US" sz="1500" b="1" dirty="0">
                <a:solidFill>
                  <a:schemeClr val="dk1"/>
                </a:solidFill>
              </a:rPr>
              <a:t>, </a:t>
            </a:r>
            <a:r>
              <a:rPr lang="en-US" sz="1500" b="1" dirty="0" err="1">
                <a:solidFill>
                  <a:schemeClr val="dk1"/>
                </a:solidFill>
              </a:rPr>
              <a:t>воспитанников</a:t>
            </a:r>
            <a:endParaRPr sz="1500" b="1" dirty="0">
              <a:solidFill>
                <a:schemeClr val="dk1"/>
              </a:solidFill>
            </a:endParaRPr>
          </a:p>
          <a:p>
            <a:pPr marL="0" marR="0" lvl="0" indent="0" algn="l">
              <a:spcBef>
                <a:spcPts val="0"/>
              </a:spcBef>
              <a:spcAft>
                <a:spcPts val="0"/>
              </a:spcAft>
              <a:buNone/>
              <a:defRPr/>
            </a:pPr>
            <a:endParaRPr sz="1300" b="1" dirty="0">
              <a:solidFill>
                <a:schemeClr val="dk1"/>
              </a:solidFill>
            </a:endParaRPr>
          </a:p>
          <a:p>
            <a:pPr marL="0" marR="0" lvl="0" indent="0" algn="l">
              <a:spcBef>
                <a:spcPts val="0"/>
              </a:spcBef>
              <a:spcAft>
                <a:spcPts val="0"/>
              </a:spcAft>
              <a:buNone/>
              <a:defRPr/>
            </a:pPr>
            <a:endParaRPr sz="1300" b="1" dirty="0">
              <a:solidFill>
                <a:schemeClr val="dk1"/>
              </a:solidFill>
            </a:endParaRPr>
          </a:p>
          <a:p>
            <a:pPr marL="0" marR="0" lvl="0" indent="0" algn="l">
              <a:spcBef>
                <a:spcPts val="0"/>
              </a:spcBef>
              <a:spcAft>
                <a:spcPts val="0"/>
              </a:spcAft>
              <a:buNone/>
              <a:defRPr/>
            </a:pPr>
            <a:r>
              <a:rPr lang="en-US" dirty="0" err="1">
                <a:solidFill>
                  <a:schemeClr val="dk1"/>
                </a:solidFill>
              </a:rPr>
              <a:t>По</a:t>
            </a:r>
            <a:r>
              <a:rPr lang="en-US" dirty="0">
                <a:solidFill>
                  <a:schemeClr val="dk1"/>
                </a:solidFill>
              </a:rPr>
              <a:t> </a:t>
            </a:r>
            <a:r>
              <a:rPr lang="en-US" dirty="0" err="1">
                <a:solidFill>
                  <a:schemeClr val="dk1"/>
                </a:solidFill>
              </a:rPr>
              <a:t>возможности</a:t>
            </a:r>
            <a:r>
              <a:rPr lang="en-US" dirty="0">
                <a:solidFill>
                  <a:schemeClr val="dk1"/>
                </a:solidFill>
              </a:rPr>
              <a:t> </a:t>
            </a:r>
            <a:r>
              <a:rPr lang="en-US" dirty="0" err="1">
                <a:solidFill>
                  <a:schemeClr val="dk1"/>
                </a:solidFill>
              </a:rPr>
              <a:t>предотвратить</a:t>
            </a:r>
            <a:r>
              <a:rPr lang="en-US" dirty="0">
                <a:solidFill>
                  <a:schemeClr val="dk1"/>
                </a:solidFill>
              </a:rPr>
              <a:t> </a:t>
            </a:r>
            <a:r>
              <a:rPr lang="en-US" dirty="0" err="1">
                <a:solidFill>
                  <a:schemeClr val="dk1"/>
                </a:solidFill>
              </a:rPr>
              <a:t>их</a:t>
            </a:r>
            <a:r>
              <a:rPr lang="en-US" dirty="0">
                <a:solidFill>
                  <a:schemeClr val="dk1"/>
                </a:solidFill>
              </a:rPr>
              <a:t> </a:t>
            </a:r>
            <a:r>
              <a:rPr lang="en-US" dirty="0" err="1">
                <a:solidFill>
                  <a:schemeClr val="dk1"/>
                </a:solidFill>
              </a:rPr>
              <a:t>попадание</a:t>
            </a:r>
            <a:r>
              <a:rPr lang="en-US" dirty="0">
                <a:solidFill>
                  <a:schemeClr val="dk1"/>
                </a:solidFill>
              </a:rPr>
              <a:t> в </a:t>
            </a:r>
            <a:r>
              <a:rPr lang="en-US" dirty="0" err="1">
                <a:solidFill>
                  <a:schemeClr val="dk1"/>
                </a:solidFill>
              </a:rPr>
              <a:t>заложники</a:t>
            </a:r>
            <a:r>
              <a:rPr lang="en-US" dirty="0">
                <a:solidFill>
                  <a:schemeClr val="dk1"/>
                </a:solidFill>
              </a:rPr>
              <a:t>, </a:t>
            </a:r>
            <a:r>
              <a:rPr lang="en-US" dirty="0" err="1">
                <a:solidFill>
                  <a:schemeClr val="dk1"/>
                </a:solidFill>
              </a:rPr>
              <a:t>незаметно</a:t>
            </a:r>
            <a:r>
              <a:rPr lang="en-US" dirty="0">
                <a:solidFill>
                  <a:schemeClr val="dk1"/>
                </a:solidFill>
              </a:rPr>
              <a:t> </a:t>
            </a:r>
            <a:r>
              <a:rPr lang="en-US" dirty="0" err="1">
                <a:solidFill>
                  <a:schemeClr val="dk1"/>
                </a:solidFill>
              </a:rPr>
              <a:t>вывести</a:t>
            </a:r>
            <a:r>
              <a:rPr lang="en-US" dirty="0">
                <a:solidFill>
                  <a:schemeClr val="dk1"/>
                </a:solidFill>
              </a:rPr>
              <a:t> </a:t>
            </a:r>
            <a:r>
              <a:rPr lang="en-US" dirty="0" err="1">
                <a:solidFill>
                  <a:schemeClr val="dk1"/>
                </a:solidFill>
              </a:rPr>
              <a:t>из</a:t>
            </a:r>
            <a:r>
              <a:rPr lang="en-US" dirty="0">
                <a:solidFill>
                  <a:schemeClr val="dk1"/>
                </a:solidFill>
              </a:rPr>
              <a:t> здания </a:t>
            </a:r>
            <a:r>
              <a:rPr lang="en-US" dirty="0" err="1">
                <a:solidFill>
                  <a:schemeClr val="dk1"/>
                </a:solidFill>
              </a:rPr>
              <a:t>или</a:t>
            </a:r>
            <a:r>
              <a:rPr lang="en-US" dirty="0">
                <a:solidFill>
                  <a:schemeClr val="dk1"/>
                </a:solidFill>
              </a:rPr>
              <a:t> укрыться в </a:t>
            </a:r>
            <a:r>
              <a:rPr lang="en-US" dirty="0" err="1">
                <a:solidFill>
                  <a:schemeClr val="dk1"/>
                </a:solidFill>
              </a:rPr>
              <a:t>помещении</a:t>
            </a:r>
            <a:r>
              <a:rPr lang="en-US" dirty="0">
                <a:solidFill>
                  <a:schemeClr val="dk1"/>
                </a:solidFill>
              </a:rPr>
              <a:t>, </a:t>
            </a:r>
            <a:r>
              <a:rPr lang="en-US" dirty="0" err="1">
                <a:solidFill>
                  <a:schemeClr val="dk1"/>
                </a:solidFill>
              </a:rPr>
              <a:t>заблокировать</a:t>
            </a:r>
            <a:r>
              <a:rPr lang="en-US" dirty="0">
                <a:solidFill>
                  <a:schemeClr val="dk1"/>
                </a:solidFill>
              </a:rPr>
              <a:t> </a:t>
            </a:r>
            <a:r>
              <a:rPr lang="en-US" dirty="0" err="1">
                <a:solidFill>
                  <a:schemeClr val="dk1"/>
                </a:solidFill>
              </a:rPr>
              <a:t>дверь</a:t>
            </a:r>
            <a:r>
              <a:rPr lang="en-US" dirty="0">
                <a:solidFill>
                  <a:schemeClr val="dk1"/>
                </a:solidFill>
              </a:rPr>
              <a:t>, </a:t>
            </a:r>
            <a:r>
              <a:rPr lang="en-US" dirty="0" err="1">
                <a:solidFill>
                  <a:schemeClr val="dk1"/>
                </a:solidFill>
              </a:rPr>
              <a:t>продержаться</a:t>
            </a:r>
            <a:r>
              <a:rPr lang="en-US" dirty="0">
                <a:solidFill>
                  <a:schemeClr val="dk1"/>
                </a:solidFill>
              </a:rPr>
              <a:t> </a:t>
            </a:r>
            <a:r>
              <a:rPr lang="en-US" dirty="0" err="1">
                <a:solidFill>
                  <a:schemeClr val="dk1"/>
                </a:solidFill>
              </a:rPr>
              <a:t>до</a:t>
            </a:r>
            <a:r>
              <a:rPr lang="en-US" dirty="0">
                <a:solidFill>
                  <a:schemeClr val="dk1"/>
                </a:solidFill>
              </a:rPr>
              <a:t> </a:t>
            </a:r>
            <a:r>
              <a:rPr lang="en-US" dirty="0" err="1">
                <a:solidFill>
                  <a:schemeClr val="dk1"/>
                </a:solidFill>
              </a:rPr>
              <a:t>прибытия</a:t>
            </a:r>
            <a:r>
              <a:rPr lang="en-US" dirty="0">
                <a:solidFill>
                  <a:schemeClr val="dk1"/>
                </a:solidFill>
              </a:rPr>
              <a:t> </a:t>
            </a:r>
            <a:r>
              <a:rPr lang="en-US" dirty="0" err="1">
                <a:solidFill>
                  <a:schemeClr val="dk1"/>
                </a:solidFill>
              </a:rPr>
              <a:t>сотрудников</a:t>
            </a:r>
            <a:r>
              <a:rPr lang="en-US" dirty="0">
                <a:solidFill>
                  <a:schemeClr val="dk1"/>
                </a:solidFill>
              </a:rPr>
              <a:t> </a:t>
            </a:r>
            <a:r>
              <a:rPr lang="en-US" dirty="0" err="1">
                <a:solidFill>
                  <a:schemeClr val="dk1"/>
                </a:solidFill>
              </a:rPr>
              <a:t>правопорядка</a:t>
            </a:r>
            <a:r>
              <a:rPr lang="en-US" dirty="0">
                <a:solidFill>
                  <a:schemeClr val="dk1"/>
                </a:solidFill>
              </a:rPr>
              <a:t> </a:t>
            </a:r>
            <a:r>
              <a:rPr lang="en-US" dirty="0" err="1">
                <a:solidFill>
                  <a:schemeClr val="dk1"/>
                </a:solidFill>
              </a:rPr>
              <a:t>или</a:t>
            </a:r>
            <a:r>
              <a:rPr lang="en-US" dirty="0">
                <a:solidFill>
                  <a:schemeClr val="dk1"/>
                </a:solidFill>
              </a:rPr>
              <a:t> </a:t>
            </a:r>
            <a:r>
              <a:rPr lang="en-US" dirty="0" err="1">
                <a:solidFill>
                  <a:schemeClr val="dk1"/>
                </a:solidFill>
              </a:rPr>
              <a:t>возможности</a:t>
            </a:r>
            <a:r>
              <a:rPr lang="en-US" dirty="0">
                <a:solidFill>
                  <a:schemeClr val="dk1"/>
                </a:solidFill>
              </a:rPr>
              <a:t> </a:t>
            </a:r>
            <a:r>
              <a:rPr lang="en-US" dirty="0" err="1">
                <a:solidFill>
                  <a:schemeClr val="dk1"/>
                </a:solidFill>
              </a:rPr>
              <a:t>безопасности</a:t>
            </a:r>
            <a:r>
              <a:rPr lang="en-US" dirty="0">
                <a:solidFill>
                  <a:schemeClr val="dk1"/>
                </a:solidFill>
              </a:rPr>
              <a:t> </a:t>
            </a:r>
            <a:r>
              <a:rPr lang="en-US" dirty="0" err="1">
                <a:solidFill>
                  <a:schemeClr val="dk1"/>
                </a:solidFill>
              </a:rPr>
              <a:t>покинуть</a:t>
            </a:r>
            <a:r>
              <a:rPr lang="en-US" dirty="0">
                <a:solidFill>
                  <a:schemeClr val="dk1"/>
                </a:solidFill>
              </a:rPr>
              <a:t> </a:t>
            </a:r>
            <a:r>
              <a:rPr lang="en-US" dirty="0" err="1">
                <a:solidFill>
                  <a:schemeClr val="dk1"/>
                </a:solidFill>
              </a:rPr>
              <a:t>здание</a:t>
            </a:r>
            <a:endParaRPr sz="1400" dirty="0">
              <a:solidFill>
                <a:schemeClr val="dk1"/>
              </a:solidFill>
              <a:latin typeface="Arial"/>
              <a:ea typeface="Arial"/>
              <a:cs typeface="Arial"/>
            </a:endParaRPr>
          </a:p>
        </p:txBody>
      </p:sp>
      <p:sp>
        <p:nvSpPr>
          <p:cNvPr id="8" name="Google Shape;330;g1bc6e687a7d_0_725"/>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dirty="0">
                <a:solidFill>
                  <a:srgbClr val="002060"/>
                </a:solidFill>
              </a:rPr>
              <a:t>АЛГОРИТМ</a:t>
            </a:r>
            <a:br>
              <a:rPr lang="en-US" sz="1600" b="1" dirty="0">
                <a:solidFill>
                  <a:srgbClr val="002060"/>
                </a:solidFill>
              </a:rPr>
            </a:br>
            <a:r>
              <a:rPr lang="en-US" sz="1600" b="1" dirty="0" err="1">
                <a:solidFill>
                  <a:srgbClr val="002060"/>
                </a:solidFill>
              </a:rPr>
              <a:t>действий</a:t>
            </a:r>
            <a:r>
              <a:rPr lang="en-US" sz="1600" b="1" dirty="0">
                <a:solidFill>
                  <a:srgbClr val="002060"/>
                </a:solidFill>
              </a:rPr>
              <a:t> при </a:t>
            </a:r>
            <a:r>
              <a:rPr lang="en-US" sz="1600" b="1" dirty="0" err="1">
                <a:solidFill>
                  <a:srgbClr val="002060"/>
                </a:solidFill>
              </a:rPr>
              <a:t>захвате</a:t>
            </a:r>
            <a:r>
              <a:rPr lang="en-US" sz="1600" b="1" dirty="0">
                <a:solidFill>
                  <a:srgbClr val="002060"/>
                </a:solidFill>
              </a:rPr>
              <a:t> </a:t>
            </a:r>
            <a:r>
              <a:rPr lang="en-US" sz="1600" b="1" dirty="0" err="1">
                <a:solidFill>
                  <a:srgbClr val="002060"/>
                </a:solidFill>
              </a:rPr>
              <a:t>заложников</a:t>
            </a:r>
            <a:r>
              <a:rPr lang="en-US" sz="1600" b="1" dirty="0">
                <a:solidFill>
                  <a:srgbClr val="002060"/>
                </a:solidFill>
              </a:rPr>
              <a:t> в </a:t>
            </a:r>
            <a:r>
              <a:rPr lang="en-US" sz="1600" b="1" dirty="0" err="1">
                <a:solidFill>
                  <a:srgbClr val="002060"/>
                </a:solidFill>
              </a:rPr>
              <a:t>организации</a:t>
            </a:r>
            <a:r>
              <a:rPr lang="en-US" sz="1600" b="1" dirty="0">
                <a:solidFill>
                  <a:srgbClr val="002060"/>
                </a:solidFill>
              </a:rPr>
              <a:t> </a:t>
            </a:r>
            <a:r>
              <a:rPr lang="en-US" sz="1600" b="1" dirty="0" err="1">
                <a:solidFill>
                  <a:srgbClr val="002060"/>
                </a:solidFill>
              </a:rPr>
              <a:t>образования</a:t>
            </a:r>
            <a:endParaRPr sz="1600" b="1" dirty="0">
              <a:solidFill>
                <a:srgbClr val="002060"/>
              </a:solidFill>
            </a:endParaRPr>
          </a:p>
        </p:txBody>
      </p:sp>
      <p:sp>
        <p:nvSpPr>
          <p:cNvPr id="9" name="Google Shape;331;g1bc6e687a7d_0_725"/>
          <p:cNvSpPr/>
          <p:nvPr/>
        </p:nvSpPr>
        <p:spPr bwMode="auto">
          <a:xfrm>
            <a:off x="6824021" y="1309025"/>
            <a:ext cx="2402699"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332;g1bc6e687a7d_0_725"/>
          <p:cNvSpPr/>
          <p:nvPr/>
        </p:nvSpPr>
        <p:spPr bwMode="auto">
          <a:xfrm>
            <a:off x="3439958" y="1309025"/>
            <a:ext cx="33000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1" name="Google Shape;333;g1bc6e687a7d_0_725"/>
          <p:cNvSpPr/>
          <p:nvPr/>
        </p:nvSpPr>
        <p:spPr bwMode="auto">
          <a:xfrm>
            <a:off x="597150" y="1309025"/>
            <a:ext cx="27738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2" name="Google Shape;334;g1bc6e687a7d_0_725"/>
          <p:cNvSpPr/>
          <p:nvPr/>
        </p:nvSpPr>
        <p:spPr bwMode="auto">
          <a:xfrm>
            <a:off x="4221003" y="919018"/>
            <a:ext cx="35988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i="0" u="none" strike="noStrike" cap="none">
                <a:solidFill>
                  <a:srgbClr val="000000"/>
                </a:solidFill>
                <a:latin typeface="Arial"/>
                <a:ea typeface="Arial"/>
                <a:cs typeface="Arial"/>
              </a:rPr>
              <a:t>ДЕЙСТВИЯ РУКОВОДИТЕЛЯ:</a:t>
            </a:r>
            <a:endParaRPr sz="1600" b="1" i="0" u="none" strike="noStrike" cap="none">
              <a:solidFill>
                <a:schemeClr val="dk1"/>
              </a:solidFill>
              <a:latin typeface="Arial"/>
              <a:ea typeface="Arial"/>
              <a:cs typeface="Arial"/>
            </a:endParaRPr>
          </a:p>
        </p:txBody>
      </p:sp>
      <p:sp>
        <p:nvSpPr>
          <p:cNvPr id="13" name="Google Shape;335;g1bc6e687a7d_0_725"/>
          <p:cNvSpPr/>
          <p:nvPr/>
        </p:nvSpPr>
        <p:spPr bwMode="auto">
          <a:xfrm>
            <a:off x="655149" y="1402775"/>
            <a:ext cx="25359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организовать максимально возможные условия для безопасности обучающихся, воспитанников, педагогов и других сотрудников</a:t>
            </a:r>
            <a:endParaRPr sz="1200" b="0" i="0" u="none" strike="noStrike" cap="none">
              <a:solidFill>
                <a:schemeClr val="dk1"/>
              </a:solidFill>
              <a:latin typeface="Arial"/>
              <a:ea typeface="Arial"/>
              <a:cs typeface="Arial"/>
            </a:endParaRPr>
          </a:p>
        </p:txBody>
      </p:sp>
      <p:sp>
        <p:nvSpPr>
          <p:cNvPr id="14" name="Google Shape;336;g1bc6e687a7d_0_725"/>
          <p:cNvSpPr/>
          <p:nvPr/>
        </p:nvSpPr>
        <p:spPr bwMode="auto">
          <a:xfrm>
            <a:off x="3613829" y="1388675"/>
            <a:ext cx="29673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незамедлительно информировать правоохранительные и/или специальные государственные органы о захвате сотрудников, педагогов и обучающихся в заложнике</a:t>
            </a:r>
            <a:endParaRPr sz="1200" b="0" i="0" u="none" strike="noStrike" cap="none">
              <a:solidFill>
                <a:schemeClr val="dk1"/>
              </a:solidFill>
              <a:latin typeface="Arial"/>
              <a:ea typeface="Arial"/>
              <a:cs typeface="Arial"/>
            </a:endParaRPr>
          </a:p>
        </p:txBody>
      </p:sp>
      <p:sp>
        <p:nvSpPr>
          <p:cNvPr id="15" name="Google Shape;337;g1bc6e687a7d_0_725"/>
          <p:cNvSpPr/>
          <p:nvPr/>
        </p:nvSpPr>
        <p:spPr bwMode="auto">
          <a:xfrm>
            <a:off x="6959596" y="1636775"/>
            <a:ext cx="2169300" cy="738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пытаться выяснить требования захватчиков</a:t>
            </a:r>
            <a:endParaRPr sz="1200" b="0" i="0" u="none" strike="noStrike" cap="none">
              <a:solidFill>
                <a:schemeClr val="dk1"/>
              </a:solidFill>
              <a:latin typeface="Arial"/>
              <a:ea typeface="Arial"/>
              <a:cs typeface="Arial"/>
            </a:endParaRPr>
          </a:p>
        </p:txBody>
      </p:sp>
      <p:pic>
        <p:nvPicPr>
          <p:cNvPr id="16" name="Google Shape;338;g1bc6e687a7d_0_725"/>
          <p:cNvPicPr/>
          <p:nvPr/>
        </p:nvPicPr>
        <p:blipFill>
          <a:blip r:embed="rId3">
            <a:alphaModFix/>
          </a:blip>
          <a:stretch/>
        </p:blipFill>
        <p:spPr bwMode="auto">
          <a:xfrm>
            <a:off x="46099" y="1309025"/>
            <a:ext cx="551050" cy="1234800"/>
          </a:xfrm>
          <a:prstGeom prst="rect">
            <a:avLst/>
          </a:prstGeom>
          <a:noFill/>
          <a:ln>
            <a:noFill/>
          </a:ln>
        </p:spPr>
      </p:pic>
      <p:sp>
        <p:nvSpPr>
          <p:cNvPr id="17" name="Google Shape;339;g1bc6e687a7d_0_725"/>
          <p:cNvSpPr/>
          <p:nvPr/>
        </p:nvSpPr>
        <p:spPr bwMode="auto">
          <a:xfrm>
            <a:off x="3146842" y="18694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8" name="Google Shape;340;g1bc6e687a7d_0_725"/>
          <p:cNvSpPr/>
          <p:nvPr/>
        </p:nvSpPr>
        <p:spPr bwMode="auto">
          <a:xfrm>
            <a:off x="6509796" y="18694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341;g1bc6e687a7d_0_725"/>
          <p:cNvSpPr/>
          <p:nvPr/>
        </p:nvSpPr>
        <p:spPr bwMode="auto">
          <a:xfrm>
            <a:off x="9348550" y="1309025"/>
            <a:ext cx="26109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342;g1bc6e687a7d_0_725"/>
          <p:cNvSpPr/>
          <p:nvPr/>
        </p:nvSpPr>
        <p:spPr bwMode="auto">
          <a:xfrm>
            <a:off x="9640412" y="1388675"/>
            <a:ext cx="21693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обеспечить взаимодействие с прибывающими силами оперативного штаба по борьбе с терроризмом</a:t>
            </a:r>
            <a:endParaRPr sz="1200" b="0" i="0" u="none" strike="noStrike" cap="none">
              <a:solidFill>
                <a:schemeClr val="dk1"/>
              </a:solidFill>
              <a:latin typeface="Arial"/>
              <a:ea typeface="Arial"/>
              <a:cs typeface="Arial"/>
            </a:endParaRPr>
          </a:p>
        </p:txBody>
      </p:sp>
      <p:sp>
        <p:nvSpPr>
          <p:cNvPr id="21" name="Google Shape;343;g1bc6e687a7d_0_725"/>
          <p:cNvSpPr/>
          <p:nvPr/>
        </p:nvSpPr>
        <p:spPr bwMode="auto">
          <a:xfrm>
            <a:off x="8995229" y="18694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2" name="Google Shape;344;g1bc6e687a7d_0_725"/>
          <p:cNvSpPr/>
          <p:nvPr/>
        </p:nvSpPr>
        <p:spPr bwMode="auto">
          <a:xfrm>
            <a:off x="2692248" y="2901025"/>
            <a:ext cx="66564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t>Действия персонала (сотрудники, педагоги):</a:t>
            </a:r>
            <a:endParaRPr sz="1600" b="1" i="0" u="none" strike="noStrike" cap="none">
              <a:solidFill>
                <a:schemeClr val="dk1"/>
              </a:solidFill>
              <a:latin typeface="Arial"/>
              <a:ea typeface="Arial"/>
              <a:cs typeface="Arial"/>
            </a:endParaRPr>
          </a:p>
        </p:txBody>
      </p:sp>
      <p:cxnSp>
        <p:nvCxnSpPr>
          <p:cNvPr id="23" name="Google Shape;345;g1bc6e687a7d_0_725"/>
          <p:cNvCxnSpPr>
            <a:cxnSpLocks/>
          </p:cNvCxnSpPr>
          <p:nvPr/>
        </p:nvCxnSpPr>
        <p:spPr bwMode="auto">
          <a:xfrm>
            <a:off x="3438027" y="4980707"/>
            <a:ext cx="7992000" cy="0"/>
          </a:xfrm>
          <a:prstGeom prst="straightConnector1">
            <a:avLst/>
          </a:prstGeom>
          <a:noFill/>
          <a:ln w="9525" cap="flat" cmpd="sng">
            <a:solidFill>
              <a:srgbClr val="D8D8D8"/>
            </a:solidFill>
            <a:prstDash val="solid"/>
            <a:miter lim="800000"/>
            <a:headEnd type="none" w="sm" len="sm"/>
            <a:tailEnd type="none" w="sm" len="sm"/>
          </a:ln>
        </p:spPr>
      </p:cxnSp>
      <p:sp>
        <p:nvSpPr>
          <p:cNvPr id="24" name="Google Shape;346;g1bc6e687a7d_0_725"/>
          <p:cNvSpPr/>
          <p:nvPr/>
        </p:nvSpPr>
        <p:spPr bwMode="auto">
          <a:xfrm>
            <a:off x="1110413" y="5253900"/>
            <a:ext cx="10011299" cy="9471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dirty="0" err="1">
                <a:solidFill>
                  <a:schemeClr val="dk1"/>
                </a:solidFill>
              </a:rPr>
              <a:t>по</a:t>
            </a:r>
            <a:r>
              <a:rPr lang="en-US" sz="1500" b="1" dirty="0">
                <a:solidFill>
                  <a:schemeClr val="dk1"/>
                </a:solidFill>
              </a:rPr>
              <a:t> </a:t>
            </a:r>
            <a:r>
              <a:rPr lang="en-US" sz="1500" b="1" dirty="0" err="1">
                <a:solidFill>
                  <a:schemeClr val="dk1"/>
                </a:solidFill>
              </a:rPr>
              <a:t>возможности</a:t>
            </a:r>
            <a:r>
              <a:rPr lang="en-US" sz="1500" b="1" dirty="0">
                <a:solidFill>
                  <a:schemeClr val="dk1"/>
                </a:solidFill>
              </a:rPr>
              <a:t> </a:t>
            </a:r>
            <a:r>
              <a:rPr lang="en-US" sz="1500" b="1" dirty="0" err="1">
                <a:solidFill>
                  <a:schemeClr val="dk1"/>
                </a:solidFill>
              </a:rPr>
              <a:t>информировать</a:t>
            </a:r>
            <a:r>
              <a:rPr lang="en-US" sz="1500" b="1" dirty="0">
                <a:solidFill>
                  <a:schemeClr val="dk1"/>
                </a:solidFill>
              </a:rPr>
              <a:t> </a:t>
            </a:r>
            <a:r>
              <a:rPr lang="en-US" sz="1500" b="1" dirty="0" err="1">
                <a:solidFill>
                  <a:schemeClr val="dk1"/>
                </a:solidFill>
              </a:rPr>
              <a:t>любым</a:t>
            </a:r>
            <a:r>
              <a:rPr lang="en-US" sz="1500" b="1" dirty="0">
                <a:solidFill>
                  <a:schemeClr val="dk1"/>
                </a:solidFill>
              </a:rPr>
              <a:t> </a:t>
            </a:r>
            <a:r>
              <a:rPr lang="en-US" sz="1500" b="1" dirty="0" err="1">
                <a:solidFill>
                  <a:schemeClr val="dk1"/>
                </a:solidFill>
              </a:rPr>
              <a:t>доступным</a:t>
            </a:r>
            <a:r>
              <a:rPr lang="en-US" sz="1500" b="1" dirty="0">
                <a:solidFill>
                  <a:schemeClr val="dk1"/>
                </a:solidFill>
              </a:rPr>
              <a:t> </a:t>
            </a:r>
            <a:r>
              <a:rPr lang="en-US" sz="1500" b="1" dirty="0" err="1">
                <a:solidFill>
                  <a:schemeClr val="dk1"/>
                </a:solidFill>
              </a:rPr>
              <a:t>способом</a:t>
            </a:r>
            <a:r>
              <a:rPr lang="en-US" sz="1500" b="1" dirty="0">
                <a:solidFill>
                  <a:schemeClr val="dk1"/>
                </a:solidFill>
              </a:rPr>
              <a:t> и при </a:t>
            </a:r>
            <a:r>
              <a:rPr lang="en-US" sz="1500" b="1" dirty="0" err="1">
                <a:solidFill>
                  <a:schemeClr val="dk1"/>
                </a:solidFill>
              </a:rPr>
              <a:t>условии</a:t>
            </a:r>
            <a:r>
              <a:rPr lang="en-US" sz="1500" b="1" dirty="0">
                <a:solidFill>
                  <a:schemeClr val="dk1"/>
                </a:solidFill>
              </a:rPr>
              <a:t> </a:t>
            </a:r>
            <a:r>
              <a:rPr lang="en-US" sz="1500" b="1" dirty="0" err="1">
                <a:solidFill>
                  <a:schemeClr val="dk1"/>
                </a:solidFill>
              </a:rPr>
              <a:t>гарантированного</a:t>
            </a:r>
            <a:r>
              <a:rPr lang="en-US" sz="1500" b="1" dirty="0">
                <a:solidFill>
                  <a:schemeClr val="dk1"/>
                </a:solidFill>
              </a:rPr>
              <a:t> </a:t>
            </a:r>
            <a:br>
              <a:rPr lang="en-US" sz="1500" b="1" dirty="0">
                <a:solidFill>
                  <a:schemeClr val="dk1"/>
                </a:solidFill>
              </a:rPr>
            </a:br>
            <a:r>
              <a:rPr lang="en-US" sz="1500" b="1" dirty="0" err="1">
                <a:solidFill>
                  <a:schemeClr val="dk1"/>
                </a:solidFill>
              </a:rPr>
              <a:t>обеспечения</a:t>
            </a:r>
            <a:r>
              <a:rPr lang="en-US" sz="1500" b="1" dirty="0">
                <a:solidFill>
                  <a:schemeClr val="dk1"/>
                </a:solidFill>
              </a:rPr>
              <a:t> </a:t>
            </a:r>
            <a:r>
              <a:rPr lang="en-US" sz="1500" b="1" dirty="0" err="1">
                <a:solidFill>
                  <a:schemeClr val="dk1"/>
                </a:solidFill>
              </a:rPr>
              <a:t>собственной</a:t>
            </a:r>
            <a:r>
              <a:rPr lang="en-US" sz="1500" b="1" dirty="0">
                <a:solidFill>
                  <a:schemeClr val="dk1"/>
                </a:solidFill>
              </a:rPr>
              <a:t> </a:t>
            </a:r>
            <a:r>
              <a:rPr lang="en-US" sz="1500" b="1" dirty="0" err="1">
                <a:solidFill>
                  <a:schemeClr val="dk1"/>
                </a:solidFill>
              </a:rPr>
              <a:t>безопасности</a:t>
            </a:r>
            <a:endParaRPr sz="1500" b="1" dirty="0">
              <a:solidFill>
                <a:schemeClr val="dk1"/>
              </a:solidFill>
            </a:endParaRPr>
          </a:p>
          <a:p>
            <a:pPr marL="0" marR="0" lvl="0" indent="0" algn="l">
              <a:spcBef>
                <a:spcPts val="0"/>
              </a:spcBef>
              <a:spcAft>
                <a:spcPts val="0"/>
              </a:spcAft>
              <a:buNone/>
              <a:defRPr/>
            </a:pPr>
            <a:endParaRPr sz="1500" b="1" dirty="0">
              <a:solidFill>
                <a:schemeClr val="dk1"/>
              </a:solidFill>
            </a:endParaRPr>
          </a:p>
          <a:p>
            <a:pPr marL="0" marR="0" lvl="0" indent="0" algn="l">
              <a:spcBef>
                <a:spcPts val="0"/>
              </a:spcBef>
              <a:spcAft>
                <a:spcPts val="0"/>
              </a:spcAft>
              <a:buNone/>
              <a:defRPr/>
            </a:pPr>
            <a:r>
              <a:rPr lang="en-US" dirty="0" err="1">
                <a:solidFill>
                  <a:schemeClr val="dk1"/>
                </a:solidFill>
              </a:rPr>
              <a:t>правоохранительные</a:t>
            </a:r>
            <a:r>
              <a:rPr lang="en-US" dirty="0">
                <a:solidFill>
                  <a:schemeClr val="dk1"/>
                </a:solidFill>
              </a:rPr>
              <a:t> и/</a:t>
            </a:r>
            <a:r>
              <a:rPr lang="en-US" dirty="0" err="1">
                <a:solidFill>
                  <a:schemeClr val="dk1"/>
                </a:solidFill>
              </a:rPr>
              <a:t>или</a:t>
            </a:r>
            <a:r>
              <a:rPr lang="en-US" dirty="0">
                <a:solidFill>
                  <a:schemeClr val="dk1"/>
                </a:solidFill>
              </a:rPr>
              <a:t> </a:t>
            </a:r>
            <a:r>
              <a:rPr lang="en-US" dirty="0" err="1">
                <a:solidFill>
                  <a:schemeClr val="dk1"/>
                </a:solidFill>
              </a:rPr>
              <a:t>специальные</a:t>
            </a:r>
            <a:r>
              <a:rPr lang="en-US" dirty="0">
                <a:solidFill>
                  <a:schemeClr val="dk1"/>
                </a:solidFill>
              </a:rPr>
              <a:t> </a:t>
            </a:r>
            <a:r>
              <a:rPr lang="en-US" dirty="0" err="1">
                <a:solidFill>
                  <a:schemeClr val="dk1"/>
                </a:solidFill>
              </a:rPr>
              <a:t>государственные</a:t>
            </a:r>
            <a:r>
              <a:rPr lang="en-US" dirty="0">
                <a:solidFill>
                  <a:schemeClr val="dk1"/>
                </a:solidFill>
              </a:rPr>
              <a:t> </a:t>
            </a:r>
            <a:r>
              <a:rPr lang="en-US" dirty="0" err="1">
                <a:solidFill>
                  <a:schemeClr val="dk1"/>
                </a:solidFill>
              </a:rPr>
              <a:t>органы</a:t>
            </a:r>
            <a:r>
              <a:rPr lang="en-US" dirty="0">
                <a:solidFill>
                  <a:schemeClr val="dk1"/>
                </a:solidFill>
              </a:rPr>
              <a:t> </a:t>
            </a:r>
            <a:r>
              <a:rPr lang="en-US" dirty="0" err="1">
                <a:solidFill>
                  <a:schemeClr val="dk1"/>
                </a:solidFill>
              </a:rPr>
              <a:t>об</a:t>
            </a:r>
            <a:r>
              <a:rPr lang="en-US" dirty="0">
                <a:solidFill>
                  <a:schemeClr val="dk1"/>
                </a:solidFill>
              </a:rPr>
              <a:t> </a:t>
            </a:r>
            <a:r>
              <a:rPr lang="en-US" dirty="0" err="1">
                <a:solidFill>
                  <a:schemeClr val="dk1"/>
                </a:solidFill>
              </a:rPr>
              <a:t>обстоятельствах</a:t>
            </a:r>
            <a:r>
              <a:rPr lang="en-US" dirty="0">
                <a:solidFill>
                  <a:schemeClr val="dk1"/>
                </a:solidFill>
              </a:rPr>
              <a:t> </a:t>
            </a:r>
            <a:br>
              <a:rPr lang="en-US" dirty="0">
                <a:solidFill>
                  <a:schemeClr val="dk1"/>
                </a:solidFill>
              </a:rPr>
            </a:br>
            <a:r>
              <a:rPr lang="en-US" dirty="0" err="1">
                <a:solidFill>
                  <a:schemeClr val="dk1"/>
                </a:solidFill>
              </a:rPr>
              <a:t>захвата</a:t>
            </a:r>
            <a:r>
              <a:rPr lang="en-US" dirty="0">
                <a:solidFill>
                  <a:schemeClr val="dk1"/>
                </a:solidFill>
              </a:rPr>
              <a:t> </a:t>
            </a:r>
            <a:r>
              <a:rPr lang="en-US" dirty="0" err="1">
                <a:solidFill>
                  <a:schemeClr val="dk1"/>
                </a:solidFill>
              </a:rPr>
              <a:t>заложников</a:t>
            </a:r>
            <a:r>
              <a:rPr lang="en-US" dirty="0">
                <a:solidFill>
                  <a:schemeClr val="dk1"/>
                </a:solidFill>
              </a:rPr>
              <a:t> и </a:t>
            </a:r>
            <a:r>
              <a:rPr lang="en-US" dirty="0" err="1">
                <a:solidFill>
                  <a:schemeClr val="dk1"/>
                </a:solidFill>
              </a:rPr>
              <a:t>злоумышленниках</a:t>
            </a:r>
            <a:r>
              <a:rPr lang="en-US" dirty="0">
                <a:solidFill>
                  <a:schemeClr val="dk1"/>
                </a:solidFill>
              </a:rPr>
              <a:t>: </a:t>
            </a:r>
            <a:endParaRPr sz="1400" dirty="0">
              <a:solidFill>
                <a:schemeClr val="dk1"/>
              </a:solidFill>
              <a:latin typeface="Arial"/>
              <a:ea typeface="Arial"/>
              <a:cs typeface="Arial"/>
            </a:endParaRPr>
          </a:p>
        </p:txBody>
      </p:sp>
      <p:sp>
        <p:nvSpPr>
          <p:cNvPr id="25" name="Google Shape;347;g1bc6e687a7d_0_725"/>
          <p:cNvSpPr/>
          <p:nvPr/>
        </p:nvSpPr>
        <p:spPr bwMode="auto">
          <a:xfrm>
            <a:off x="605495" y="5845183"/>
            <a:ext cx="504900" cy="349800"/>
          </a:xfrm>
          <a:prstGeom prst="down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6" name="Google Shape;348;g1bc6e687a7d_0_725"/>
          <p:cNvSpPr/>
          <p:nvPr/>
        </p:nvSpPr>
        <p:spPr bwMode="auto">
          <a:xfrm>
            <a:off x="3292095" y="3991545"/>
            <a:ext cx="504900" cy="349800"/>
          </a:xfrm>
          <a:prstGeom prst="down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7" name="Google Shape;349;g1bc6e687a7d_0_725"/>
          <p:cNvSpPr/>
          <p:nvPr/>
        </p:nvSpPr>
        <p:spPr bwMode="auto">
          <a:xfrm>
            <a:off x="1110388" y="6510025"/>
            <a:ext cx="2773800" cy="738600"/>
          </a:xfrm>
          <a:prstGeom prst="rect">
            <a:avLst/>
          </a:prstGeom>
          <a:noFill/>
          <a:ln>
            <a:noFill/>
          </a:ln>
        </p:spPr>
        <p:txBody>
          <a:bodyPr spcFirstLastPara="1" wrap="square" lIns="91425" tIns="45700" rIns="91425" bIns="45700" anchor="t" anchorCtr="0">
            <a:noAutofit/>
          </a:bodyPr>
          <a:lstStyle/>
          <a:p>
            <a:pPr marL="457200" marR="0" lvl="0" indent="-323850" algn="l">
              <a:lnSpc>
                <a:spcPct val="150000"/>
              </a:lnSpc>
              <a:spcBef>
                <a:spcPts val="0"/>
              </a:spcBef>
              <a:spcAft>
                <a:spcPts val="0"/>
              </a:spcAft>
              <a:buClr>
                <a:srgbClr val="FFC000"/>
              </a:buClr>
              <a:buSzPts val="1500"/>
              <a:buChar char="➢"/>
              <a:defRPr/>
            </a:pPr>
            <a:r>
              <a:rPr lang="en-US" sz="1500" b="1" i="1">
                <a:solidFill>
                  <a:schemeClr val="dk1"/>
                </a:solidFill>
              </a:rPr>
              <a:t>количество, </a:t>
            </a:r>
            <a:endParaRPr sz="1500" b="1" i="1">
              <a:solidFill>
                <a:schemeClr val="dk1"/>
              </a:solidFill>
            </a:endParaRPr>
          </a:p>
          <a:p>
            <a:pPr marL="457200" marR="0" lvl="0" indent="-323850" algn="l">
              <a:lnSpc>
                <a:spcPct val="150000"/>
              </a:lnSpc>
              <a:spcBef>
                <a:spcPts val="0"/>
              </a:spcBef>
              <a:spcAft>
                <a:spcPts val="0"/>
              </a:spcAft>
              <a:buClr>
                <a:srgbClr val="FFC000"/>
              </a:buClr>
              <a:buSzPts val="1500"/>
              <a:buChar char="➢"/>
              <a:defRPr/>
            </a:pPr>
            <a:r>
              <a:rPr lang="en-US" sz="1500" b="1" i="1">
                <a:solidFill>
                  <a:schemeClr val="dk1"/>
                </a:solidFill>
              </a:rPr>
              <a:t>вооружение, </a:t>
            </a:r>
            <a:endParaRPr sz="1500" b="1" i="1">
              <a:solidFill>
                <a:schemeClr val="dk1"/>
              </a:solidFill>
            </a:endParaRPr>
          </a:p>
        </p:txBody>
      </p:sp>
      <p:sp>
        <p:nvSpPr>
          <p:cNvPr id="28" name="Google Shape;350;g1bc6e687a7d_0_725"/>
          <p:cNvSpPr/>
          <p:nvPr/>
        </p:nvSpPr>
        <p:spPr bwMode="auto">
          <a:xfrm>
            <a:off x="6943938" y="6510025"/>
            <a:ext cx="2773800" cy="738600"/>
          </a:xfrm>
          <a:prstGeom prst="rect">
            <a:avLst/>
          </a:prstGeom>
          <a:noFill/>
          <a:ln>
            <a:noFill/>
          </a:ln>
        </p:spPr>
        <p:txBody>
          <a:bodyPr spcFirstLastPara="1" wrap="square" lIns="91425" tIns="45700" rIns="91425" bIns="45700" anchor="t" anchorCtr="0">
            <a:noAutofit/>
          </a:bodyPr>
          <a:lstStyle/>
          <a:p>
            <a:pPr marL="457200" marR="0" lvl="0" indent="-323850" algn="l">
              <a:lnSpc>
                <a:spcPct val="150000"/>
              </a:lnSpc>
              <a:spcBef>
                <a:spcPts val="0"/>
              </a:spcBef>
              <a:spcAft>
                <a:spcPts val="0"/>
              </a:spcAft>
              <a:buClr>
                <a:srgbClr val="FFC000"/>
              </a:buClr>
              <a:buSzPts val="1500"/>
              <a:buChar char="➢"/>
              <a:defRPr/>
            </a:pPr>
            <a:r>
              <a:rPr lang="en-US" sz="1500" b="1" i="1">
                <a:solidFill>
                  <a:schemeClr val="dk1"/>
                </a:solidFill>
              </a:rPr>
              <a:t>клички, </a:t>
            </a:r>
            <a:endParaRPr sz="1500" b="1" i="1">
              <a:solidFill>
                <a:schemeClr val="dk1"/>
              </a:solidFill>
            </a:endParaRPr>
          </a:p>
          <a:p>
            <a:pPr marL="457200" marR="0" lvl="0" indent="-323850" algn="l">
              <a:lnSpc>
                <a:spcPct val="150000"/>
              </a:lnSpc>
              <a:spcBef>
                <a:spcPts val="0"/>
              </a:spcBef>
              <a:spcAft>
                <a:spcPts val="0"/>
              </a:spcAft>
              <a:buClr>
                <a:srgbClr val="FFC000"/>
              </a:buClr>
              <a:buSzPts val="1500"/>
              <a:buChar char="➢"/>
              <a:defRPr/>
            </a:pPr>
            <a:r>
              <a:rPr lang="en-US" sz="1500" b="1" i="1">
                <a:solidFill>
                  <a:schemeClr val="dk1"/>
                </a:solidFill>
              </a:rPr>
              <a:t>национальность</a:t>
            </a:r>
            <a:endParaRPr sz="1500" b="1" i="1">
              <a:solidFill>
                <a:schemeClr val="dk1"/>
              </a:solidFill>
            </a:endParaRPr>
          </a:p>
        </p:txBody>
      </p:sp>
      <p:sp>
        <p:nvSpPr>
          <p:cNvPr id="29" name="Google Shape;351;g1bc6e687a7d_0_725"/>
          <p:cNvSpPr/>
          <p:nvPr/>
        </p:nvSpPr>
        <p:spPr bwMode="auto">
          <a:xfrm>
            <a:off x="4254213" y="6510025"/>
            <a:ext cx="2773800" cy="738600"/>
          </a:xfrm>
          <a:prstGeom prst="rect">
            <a:avLst/>
          </a:prstGeom>
          <a:noFill/>
          <a:ln>
            <a:noFill/>
          </a:ln>
        </p:spPr>
        <p:txBody>
          <a:bodyPr spcFirstLastPara="1" wrap="square" lIns="91425" tIns="45700" rIns="91425" bIns="45700" anchor="t" anchorCtr="0">
            <a:noAutofit/>
          </a:bodyPr>
          <a:lstStyle/>
          <a:p>
            <a:pPr marL="457200" marR="0" lvl="0" indent="-323850" algn="l">
              <a:lnSpc>
                <a:spcPct val="150000"/>
              </a:lnSpc>
              <a:spcBef>
                <a:spcPts val="0"/>
              </a:spcBef>
              <a:spcAft>
                <a:spcPts val="0"/>
              </a:spcAft>
              <a:buClr>
                <a:srgbClr val="FFC000"/>
              </a:buClr>
              <a:buSzPts val="1500"/>
              <a:buChar char="➢"/>
              <a:defRPr/>
            </a:pPr>
            <a:r>
              <a:rPr lang="en-US" sz="1500" b="1" i="1">
                <a:solidFill>
                  <a:schemeClr val="dk1"/>
                </a:solidFill>
              </a:rPr>
              <a:t>оснащение,</a:t>
            </a:r>
            <a:endParaRPr sz="1500" b="1" i="1">
              <a:solidFill>
                <a:schemeClr val="dk1"/>
              </a:solidFill>
            </a:endParaRPr>
          </a:p>
          <a:p>
            <a:pPr marL="457200" marR="0" lvl="0" indent="-323850" algn="l">
              <a:lnSpc>
                <a:spcPct val="150000"/>
              </a:lnSpc>
              <a:spcBef>
                <a:spcPts val="0"/>
              </a:spcBef>
              <a:spcAft>
                <a:spcPts val="0"/>
              </a:spcAft>
              <a:buClr>
                <a:srgbClr val="FFC000"/>
              </a:buClr>
              <a:buSzPts val="1500"/>
              <a:buChar char="➢"/>
              <a:defRPr/>
            </a:pPr>
            <a:r>
              <a:rPr lang="en-US" sz="1500" b="1" i="1">
                <a:solidFill>
                  <a:schemeClr val="dk1"/>
                </a:solidFill>
              </a:rPr>
              <a:t>возраст, </a:t>
            </a:r>
            <a:endParaRPr sz="1500" b="1" i="1">
              <a:solidFill>
                <a:schemeClr val="dk1"/>
              </a:solidFill>
            </a:endParaRPr>
          </a:p>
        </p:txBody>
      </p:sp>
      <p:pic>
        <p:nvPicPr>
          <p:cNvPr id="30" name="Google Shape;352;g1bc6e687a7d_0_725"/>
          <p:cNvPicPr/>
          <p:nvPr/>
        </p:nvPicPr>
        <p:blipFill>
          <a:blip r:embed="rId4">
            <a:alphaModFix/>
          </a:blip>
          <a:stretch/>
        </p:blipFill>
        <p:spPr bwMode="auto">
          <a:xfrm>
            <a:off x="10138061" y="5561150"/>
            <a:ext cx="1418750" cy="15053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357;g1bc6e687a7d_0_794"/>
          <p:cNvSpPr/>
          <p:nvPr/>
        </p:nvSpPr>
        <p:spPr bwMode="auto">
          <a:xfrm>
            <a:off x="0" y="726932"/>
            <a:ext cx="12239700" cy="523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pic>
        <p:nvPicPr>
          <p:cNvPr id="5" name="Google Shape;358;g1bc6e687a7d_0_794"/>
          <p:cNvPicPr/>
          <p:nvPr/>
        </p:nvPicPr>
        <p:blipFill>
          <a:blip r:embed="rId2">
            <a:alphaModFix/>
          </a:blip>
          <a:srcRect l="72547" r="-790"/>
          <a:stretch/>
        </p:blipFill>
        <p:spPr bwMode="auto">
          <a:xfrm>
            <a:off x="173963" y="4468494"/>
            <a:ext cx="1139474" cy="2635374"/>
          </a:xfrm>
          <a:prstGeom prst="rect">
            <a:avLst/>
          </a:prstGeom>
          <a:noFill/>
          <a:ln>
            <a:noFill/>
          </a:ln>
        </p:spPr>
      </p:pic>
      <p:pic>
        <p:nvPicPr>
          <p:cNvPr id="6" name="Google Shape;359;g1bc6e687a7d_0_794"/>
          <p:cNvPicPr/>
          <p:nvPr/>
        </p:nvPicPr>
        <p:blipFill>
          <a:blip r:embed="rId2">
            <a:alphaModFix/>
          </a:blip>
          <a:srcRect r="71757"/>
          <a:stretch/>
        </p:blipFill>
        <p:spPr bwMode="auto">
          <a:xfrm>
            <a:off x="173963" y="1450869"/>
            <a:ext cx="1139474" cy="2635375"/>
          </a:xfrm>
          <a:prstGeom prst="rect">
            <a:avLst/>
          </a:prstGeom>
          <a:noFill/>
          <a:ln>
            <a:noFill/>
          </a:ln>
        </p:spPr>
      </p:pic>
      <p:sp>
        <p:nvSpPr>
          <p:cNvPr id="7" name="Google Shape;360;g1bc6e687a7d_0_794"/>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dirty="0">
                <a:solidFill>
                  <a:srgbClr val="002060"/>
                </a:solidFill>
              </a:rPr>
              <a:t>АЛГОРИТМ</a:t>
            </a:r>
            <a:br>
              <a:rPr lang="en-US" sz="1600" b="1" dirty="0">
                <a:solidFill>
                  <a:srgbClr val="002060"/>
                </a:solidFill>
              </a:rPr>
            </a:br>
            <a:r>
              <a:rPr lang="en-US" sz="1600" b="1" dirty="0" err="1">
                <a:solidFill>
                  <a:srgbClr val="002060"/>
                </a:solidFill>
              </a:rPr>
              <a:t>действий</a:t>
            </a:r>
            <a:r>
              <a:rPr lang="en-US" sz="1600" b="1" dirty="0">
                <a:solidFill>
                  <a:srgbClr val="002060"/>
                </a:solidFill>
              </a:rPr>
              <a:t> при </a:t>
            </a:r>
            <a:r>
              <a:rPr lang="en-US" sz="1600" b="1" dirty="0" err="1">
                <a:solidFill>
                  <a:srgbClr val="002060"/>
                </a:solidFill>
              </a:rPr>
              <a:t>захвате</a:t>
            </a:r>
            <a:r>
              <a:rPr lang="en-US" sz="1600" b="1" dirty="0">
                <a:solidFill>
                  <a:srgbClr val="002060"/>
                </a:solidFill>
              </a:rPr>
              <a:t> </a:t>
            </a:r>
            <a:r>
              <a:rPr lang="en-US" sz="1600" b="1" dirty="0" err="1">
                <a:solidFill>
                  <a:srgbClr val="002060"/>
                </a:solidFill>
              </a:rPr>
              <a:t>заложников</a:t>
            </a:r>
            <a:r>
              <a:rPr lang="en-US" sz="1600" b="1" dirty="0">
                <a:solidFill>
                  <a:srgbClr val="002060"/>
                </a:solidFill>
              </a:rPr>
              <a:t> в </a:t>
            </a:r>
            <a:r>
              <a:rPr lang="en-US" sz="1600" b="1" dirty="0" err="1">
                <a:solidFill>
                  <a:srgbClr val="002060"/>
                </a:solidFill>
              </a:rPr>
              <a:t>организации</a:t>
            </a:r>
            <a:r>
              <a:rPr lang="en-US" sz="1600" b="1" dirty="0">
                <a:solidFill>
                  <a:srgbClr val="002060"/>
                </a:solidFill>
              </a:rPr>
              <a:t> </a:t>
            </a:r>
            <a:r>
              <a:rPr lang="en-US" sz="1600" b="1" dirty="0" err="1">
                <a:solidFill>
                  <a:srgbClr val="002060"/>
                </a:solidFill>
              </a:rPr>
              <a:t>образования</a:t>
            </a:r>
            <a:endParaRPr sz="1600" b="1" dirty="0">
              <a:solidFill>
                <a:srgbClr val="002060"/>
              </a:solidFill>
            </a:endParaRPr>
          </a:p>
        </p:txBody>
      </p:sp>
      <p:sp>
        <p:nvSpPr>
          <p:cNvPr id="8" name="Google Shape;361;g1bc6e687a7d_0_794"/>
          <p:cNvSpPr/>
          <p:nvPr/>
        </p:nvSpPr>
        <p:spPr bwMode="auto">
          <a:xfrm>
            <a:off x="4221003" y="822968"/>
            <a:ext cx="35988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800" b="1">
                <a:solidFill>
                  <a:srgbClr val="002060"/>
                </a:solidFill>
              </a:rPr>
              <a:t>Действия обучающихся:</a:t>
            </a:r>
            <a:endParaRPr sz="1800" b="1" i="0" u="none" strike="noStrike" cap="none">
              <a:solidFill>
                <a:srgbClr val="002060"/>
              </a:solidFill>
              <a:latin typeface="Arial"/>
              <a:ea typeface="Arial"/>
              <a:cs typeface="Arial"/>
            </a:endParaRPr>
          </a:p>
        </p:txBody>
      </p:sp>
      <p:sp>
        <p:nvSpPr>
          <p:cNvPr id="9" name="Google Shape;362;g1bc6e687a7d_0_794"/>
          <p:cNvSpPr/>
          <p:nvPr/>
        </p:nvSpPr>
        <p:spPr bwMode="auto">
          <a:xfrm>
            <a:off x="1738438" y="1447025"/>
            <a:ext cx="100710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не паниковать, сохранять выдержку и самообладание</a:t>
            </a:r>
            <a:endParaRPr sz="1500" b="1" i="0" u="none" strike="noStrike" cap="none">
              <a:solidFill>
                <a:schemeClr val="dk1"/>
              </a:solidFill>
            </a:endParaRPr>
          </a:p>
        </p:txBody>
      </p:sp>
      <p:sp>
        <p:nvSpPr>
          <p:cNvPr id="10" name="Google Shape;363;g1bc6e687a7d_0_794"/>
          <p:cNvSpPr/>
          <p:nvPr/>
        </p:nvSpPr>
        <p:spPr bwMode="auto">
          <a:xfrm>
            <a:off x="1933285" y="1883770"/>
            <a:ext cx="10270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a:solidFill>
                  <a:srgbClr val="2F5496"/>
                </a:solidFill>
              </a:rPr>
              <a:t>старайтесь найти безопасное место</a:t>
            </a:r>
            <a:endParaRPr sz="1500" b="0" i="0" u="none" strike="noStrike" cap="none">
              <a:solidFill>
                <a:srgbClr val="2F5496"/>
              </a:solidFill>
              <a:latin typeface="Arial"/>
              <a:ea typeface="Arial"/>
              <a:cs typeface="Arial"/>
            </a:endParaRPr>
          </a:p>
        </p:txBody>
      </p:sp>
      <p:sp>
        <p:nvSpPr>
          <p:cNvPr id="11" name="Google Shape;364;g1bc6e687a7d_0_794"/>
          <p:cNvSpPr/>
          <p:nvPr/>
        </p:nvSpPr>
        <p:spPr bwMode="auto">
          <a:xfrm>
            <a:off x="1738438" y="2349714"/>
            <a:ext cx="102705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помните, что получив сообщение о вашем захвате, спецслужбы уже начали действовать и предпримут все необходимое для вашего освобождения</a:t>
            </a:r>
            <a:endParaRPr sz="1500" b="1" i="0" u="none" strike="noStrike" cap="none">
              <a:solidFill>
                <a:schemeClr val="dk1"/>
              </a:solidFill>
            </a:endParaRPr>
          </a:p>
        </p:txBody>
      </p:sp>
      <p:pic>
        <p:nvPicPr>
          <p:cNvPr id="12" name="Google Shape;365;g1bc6e687a7d_0_794" descr="F:\Преза ЕН\15 марта\011.png"/>
          <p:cNvPicPr/>
          <p:nvPr/>
        </p:nvPicPr>
        <p:blipFill>
          <a:blip r:embed="rId3">
            <a:alphaModFix/>
          </a:blip>
          <a:srcRect t="46927" b="44778"/>
          <a:stretch/>
        </p:blipFill>
        <p:spPr bwMode="auto">
          <a:xfrm rot="5400000">
            <a:off x="-1367576" y="4150263"/>
            <a:ext cx="5653001" cy="254225"/>
          </a:xfrm>
          <a:prstGeom prst="rect">
            <a:avLst/>
          </a:prstGeom>
          <a:noFill/>
          <a:ln>
            <a:noFill/>
          </a:ln>
        </p:spPr>
      </p:pic>
      <p:sp>
        <p:nvSpPr>
          <p:cNvPr id="13" name="Google Shape;366;g1bc6e687a7d_0_794"/>
          <p:cNvSpPr/>
          <p:nvPr/>
        </p:nvSpPr>
        <p:spPr bwMode="auto">
          <a:xfrm>
            <a:off x="1933285" y="3020344"/>
            <a:ext cx="10270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a:solidFill>
                  <a:srgbClr val="2F5496"/>
                </a:solidFill>
              </a:rPr>
              <a:t>не допускать действий, которые могут спровоцировать нападающих к применению оружия и привести к человеческим жертвам</a:t>
            </a:r>
            <a:endParaRPr sz="1500" b="0" i="0" u="none" strike="noStrike" cap="none">
              <a:solidFill>
                <a:srgbClr val="2F5496"/>
              </a:solidFill>
              <a:latin typeface="Arial"/>
              <a:ea typeface="Arial"/>
              <a:cs typeface="Arial"/>
            </a:endParaRPr>
          </a:p>
        </p:txBody>
      </p:sp>
      <p:sp>
        <p:nvSpPr>
          <p:cNvPr id="14" name="Google Shape;367;g1bc6e687a7d_0_794"/>
          <p:cNvSpPr/>
          <p:nvPr/>
        </p:nvSpPr>
        <p:spPr bwMode="auto">
          <a:xfrm>
            <a:off x="1738438" y="3667329"/>
            <a:ext cx="10270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переносите лишения, оскорбления и унижения, не смотрите в глаза преступникам, не ведите себя вызывающе</a:t>
            </a:r>
            <a:endParaRPr sz="1500" b="1" i="0" u="none" strike="noStrike" cap="none">
              <a:solidFill>
                <a:schemeClr val="dk1"/>
              </a:solidFill>
            </a:endParaRPr>
          </a:p>
        </p:txBody>
      </p:sp>
      <p:sp>
        <p:nvSpPr>
          <p:cNvPr id="15" name="Google Shape;368;g1bc6e687a7d_0_794"/>
          <p:cNvSpPr/>
          <p:nvPr/>
        </p:nvSpPr>
        <p:spPr bwMode="auto">
          <a:xfrm>
            <a:off x="1933285" y="4317043"/>
            <a:ext cx="10270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a:solidFill>
                  <a:srgbClr val="2F5496"/>
                </a:solidFill>
              </a:rPr>
              <a:t>на совершение любых действий (сесть, встать, попить, сходить в туалет) спрашивайте разрешение</a:t>
            </a:r>
            <a:endParaRPr sz="1500" b="0" i="0" u="none" strike="noStrike" cap="none">
              <a:solidFill>
                <a:srgbClr val="2F5496"/>
              </a:solidFill>
              <a:latin typeface="Arial"/>
              <a:ea typeface="Arial"/>
              <a:cs typeface="Arial"/>
            </a:endParaRPr>
          </a:p>
        </p:txBody>
      </p:sp>
      <p:sp>
        <p:nvSpPr>
          <p:cNvPr id="16" name="Google Shape;369;g1bc6e687a7d_0_794"/>
          <p:cNvSpPr/>
          <p:nvPr/>
        </p:nvSpPr>
        <p:spPr bwMode="auto">
          <a:xfrm>
            <a:off x="1738438" y="4782986"/>
            <a:ext cx="102705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если вы ранены, постарайтесь не двигаться, этим вы сократите потерю крови</a:t>
            </a:r>
            <a:endParaRPr sz="1500" b="1" i="0" u="none" strike="noStrike" cap="none">
              <a:solidFill>
                <a:schemeClr val="dk1"/>
              </a:solidFill>
            </a:endParaRPr>
          </a:p>
        </p:txBody>
      </p:sp>
      <p:sp>
        <p:nvSpPr>
          <p:cNvPr id="17" name="Google Shape;370;g1bc6e687a7d_0_794"/>
          <p:cNvSpPr/>
          <p:nvPr/>
        </p:nvSpPr>
        <p:spPr bwMode="auto">
          <a:xfrm>
            <a:off x="1933285" y="5169417"/>
            <a:ext cx="10270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a:solidFill>
                  <a:srgbClr val="2F5496"/>
                </a:solidFill>
              </a:rPr>
              <a:t>во время проведения спецслужбами операции по вашему освобождению неукоснительно соблюдайте следующие требования</a:t>
            </a:r>
            <a:endParaRPr sz="1500" b="0" i="0" u="none" strike="noStrike" cap="none">
              <a:solidFill>
                <a:srgbClr val="2F5496"/>
              </a:solidFill>
              <a:latin typeface="Arial"/>
              <a:ea typeface="Arial"/>
              <a:cs typeface="Arial"/>
            </a:endParaRPr>
          </a:p>
        </p:txBody>
      </p:sp>
      <p:sp>
        <p:nvSpPr>
          <p:cNvPr id="18" name="Google Shape;371;g1bc6e687a7d_0_794"/>
          <p:cNvSpPr/>
          <p:nvPr/>
        </p:nvSpPr>
        <p:spPr bwMode="auto">
          <a:xfrm>
            <a:off x="1738438" y="5816402"/>
            <a:ext cx="10270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лежите на полу лицом вниз, голову закройте руками и не двигайтесь</a:t>
            </a:r>
            <a:endParaRPr sz="1500" b="1" i="0" u="none" strike="noStrike" cap="none">
              <a:solidFill>
                <a:schemeClr val="dk1"/>
              </a:solidFill>
            </a:endParaRPr>
          </a:p>
        </p:txBody>
      </p:sp>
      <p:sp>
        <p:nvSpPr>
          <p:cNvPr id="19" name="Google Shape;372;g1bc6e687a7d_0_794"/>
          <p:cNvSpPr/>
          <p:nvPr/>
        </p:nvSpPr>
        <p:spPr bwMode="auto">
          <a:xfrm>
            <a:off x="1933285" y="6339590"/>
            <a:ext cx="10270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dirty="0" err="1">
                <a:solidFill>
                  <a:srgbClr val="2F5496"/>
                </a:solidFill>
              </a:rPr>
              <a:t>не</a:t>
            </a:r>
            <a:r>
              <a:rPr lang="en-US" sz="1500" dirty="0">
                <a:solidFill>
                  <a:srgbClr val="2F5496"/>
                </a:solidFill>
              </a:rPr>
              <a:t> </a:t>
            </a:r>
            <a:r>
              <a:rPr lang="en-US" sz="1500" dirty="0" err="1">
                <a:solidFill>
                  <a:srgbClr val="2F5496"/>
                </a:solidFill>
              </a:rPr>
              <a:t>бегите</a:t>
            </a:r>
            <a:r>
              <a:rPr lang="en-US" sz="1500" dirty="0">
                <a:solidFill>
                  <a:srgbClr val="2F5496"/>
                </a:solidFill>
              </a:rPr>
              <a:t> </a:t>
            </a:r>
            <a:r>
              <a:rPr lang="en-US" sz="1500" dirty="0" err="1">
                <a:solidFill>
                  <a:srgbClr val="2F5496"/>
                </a:solidFill>
              </a:rPr>
              <a:t>навстречу</a:t>
            </a:r>
            <a:r>
              <a:rPr lang="en-US" sz="1500" dirty="0">
                <a:solidFill>
                  <a:srgbClr val="2F5496"/>
                </a:solidFill>
              </a:rPr>
              <a:t> </a:t>
            </a:r>
            <a:r>
              <a:rPr lang="en-US" sz="1500" dirty="0" err="1">
                <a:solidFill>
                  <a:srgbClr val="2F5496"/>
                </a:solidFill>
              </a:rPr>
              <a:t>сотрудникам</a:t>
            </a:r>
            <a:r>
              <a:rPr lang="en-US" sz="1500" dirty="0">
                <a:solidFill>
                  <a:srgbClr val="2F5496"/>
                </a:solidFill>
              </a:rPr>
              <a:t> </a:t>
            </a:r>
            <a:r>
              <a:rPr lang="en-US" sz="1500" dirty="0" err="1">
                <a:solidFill>
                  <a:srgbClr val="2F5496"/>
                </a:solidFill>
              </a:rPr>
              <a:t>спецслужб</a:t>
            </a:r>
            <a:r>
              <a:rPr lang="en-US" sz="1500" dirty="0">
                <a:solidFill>
                  <a:srgbClr val="2F5496"/>
                </a:solidFill>
              </a:rPr>
              <a:t> </a:t>
            </a:r>
            <a:r>
              <a:rPr lang="en-US" sz="1500" dirty="0" err="1">
                <a:solidFill>
                  <a:srgbClr val="2F5496"/>
                </a:solidFill>
              </a:rPr>
              <a:t>или</a:t>
            </a:r>
            <a:r>
              <a:rPr lang="en-US" sz="1500" dirty="0">
                <a:solidFill>
                  <a:srgbClr val="2F5496"/>
                </a:solidFill>
              </a:rPr>
              <a:t> </a:t>
            </a:r>
            <a:r>
              <a:rPr lang="en-US" sz="1500" dirty="0" err="1">
                <a:solidFill>
                  <a:srgbClr val="2F5496"/>
                </a:solidFill>
              </a:rPr>
              <a:t>от</a:t>
            </a:r>
            <a:r>
              <a:rPr lang="en-US" sz="1500" dirty="0">
                <a:solidFill>
                  <a:srgbClr val="2F5496"/>
                </a:solidFill>
              </a:rPr>
              <a:t> </a:t>
            </a:r>
            <a:r>
              <a:rPr lang="en-US" sz="1500" dirty="0" err="1">
                <a:solidFill>
                  <a:srgbClr val="2F5496"/>
                </a:solidFill>
              </a:rPr>
              <a:t>них</a:t>
            </a:r>
            <a:r>
              <a:rPr lang="en-US" sz="1500" dirty="0">
                <a:solidFill>
                  <a:srgbClr val="2F5496"/>
                </a:solidFill>
              </a:rPr>
              <a:t>, </a:t>
            </a:r>
            <a:r>
              <a:rPr lang="en-US" sz="1500" dirty="0" err="1">
                <a:solidFill>
                  <a:srgbClr val="2F5496"/>
                </a:solidFill>
              </a:rPr>
              <a:t>так</a:t>
            </a:r>
            <a:r>
              <a:rPr lang="en-US" sz="1500" dirty="0">
                <a:solidFill>
                  <a:srgbClr val="2F5496"/>
                </a:solidFill>
              </a:rPr>
              <a:t> </a:t>
            </a:r>
            <a:r>
              <a:rPr lang="en-US" sz="1500" dirty="0" err="1">
                <a:solidFill>
                  <a:srgbClr val="2F5496"/>
                </a:solidFill>
              </a:rPr>
              <a:t>как</a:t>
            </a:r>
            <a:r>
              <a:rPr lang="en-US" sz="1500" dirty="0">
                <a:solidFill>
                  <a:srgbClr val="2F5496"/>
                </a:solidFill>
              </a:rPr>
              <a:t> </a:t>
            </a:r>
            <a:r>
              <a:rPr lang="en-US" sz="1500" dirty="0" err="1">
                <a:solidFill>
                  <a:srgbClr val="2F5496"/>
                </a:solidFill>
              </a:rPr>
              <a:t>они</a:t>
            </a:r>
            <a:r>
              <a:rPr lang="en-US" sz="1500" dirty="0">
                <a:solidFill>
                  <a:srgbClr val="2F5496"/>
                </a:solidFill>
              </a:rPr>
              <a:t> </a:t>
            </a:r>
            <a:r>
              <a:rPr lang="en-US" sz="1500" dirty="0" err="1">
                <a:solidFill>
                  <a:srgbClr val="2F5496"/>
                </a:solidFill>
              </a:rPr>
              <a:t>могут</a:t>
            </a:r>
            <a:r>
              <a:rPr lang="en-US" sz="1500" dirty="0">
                <a:solidFill>
                  <a:srgbClr val="2F5496"/>
                </a:solidFill>
              </a:rPr>
              <a:t> </a:t>
            </a:r>
            <a:r>
              <a:rPr lang="en-US" sz="1500" dirty="0" err="1">
                <a:solidFill>
                  <a:srgbClr val="2F5496"/>
                </a:solidFill>
              </a:rPr>
              <a:t>принять</a:t>
            </a:r>
            <a:r>
              <a:rPr lang="en-US" sz="1500" dirty="0">
                <a:solidFill>
                  <a:srgbClr val="2F5496"/>
                </a:solidFill>
              </a:rPr>
              <a:t> </a:t>
            </a:r>
            <a:r>
              <a:rPr lang="en-US" sz="1500" dirty="0" err="1">
                <a:solidFill>
                  <a:srgbClr val="2F5496"/>
                </a:solidFill>
              </a:rPr>
              <a:t>вас</a:t>
            </a:r>
            <a:r>
              <a:rPr lang="en-US" sz="1500" dirty="0">
                <a:solidFill>
                  <a:srgbClr val="2F5496"/>
                </a:solidFill>
              </a:rPr>
              <a:t> за </a:t>
            </a:r>
            <a:r>
              <a:rPr lang="en-US" sz="1500" dirty="0" err="1">
                <a:solidFill>
                  <a:srgbClr val="2F5496"/>
                </a:solidFill>
              </a:rPr>
              <a:t>преступника</a:t>
            </a:r>
            <a:endParaRPr sz="1500" b="0" i="0" u="none" strike="noStrike" cap="none" dirty="0">
              <a:solidFill>
                <a:srgbClr val="2F5496"/>
              </a:solidFill>
              <a:latin typeface="Arial"/>
              <a:ea typeface="Arial"/>
              <a:cs typeface="Arial"/>
            </a:endParaRPr>
          </a:p>
        </p:txBody>
      </p:sp>
      <p:sp>
        <p:nvSpPr>
          <p:cNvPr id="20" name="Google Shape;373;g1bc6e687a7d_0_794"/>
          <p:cNvSpPr/>
          <p:nvPr/>
        </p:nvSpPr>
        <p:spPr bwMode="auto">
          <a:xfrm>
            <a:off x="1738438" y="6780750"/>
            <a:ext cx="10270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по возможности держитесь подальше от проемов дверей и окон</a:t>
            </a:r>
            <a:endParaRPr sz="1500" b="1" i="0" u="none" strike="noStrike" cap="none">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378;g1bc6e687a7d_0_864"/>
          <p:cNvSpPr/>
          <p:nvPr/>
        </p:nvSpPr>
        <p:spPr bwMode="auto">
          <a:xfrm>
            <a:off x="8311929" y="67887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379;g1bc6e687a7d_0_864"/>
          <p:cNvSpPr/>
          <p:nvPr/>
        </p:nvSpPr>
        <p:spPr bwMode="auto">
          <a:xfrm>
            <a:off x="4338688" y="67887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380;g1bc6e687a7d_0_864"/>
          <p:cNvSpPr/>
          <p:nvPr/>
        </p:nvSpPr>
        <p:spPr bwMode="auto">
          <a:xfrm>
            <a:off x="0" y="5039781"/>
            <a:ext cx="12239700" cy="6345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381;g1bc6e687a7d_0_864"/>
          <p:cNvSpPr/>
          <p:nvPr/>
        </p:nvSpPr>
        <p:spPr bwMode="auto">
          <a:xfrm>
            <a:off x="7058613" y="1192733"/>
            <a:ext cx="4810200" cy="10194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382;g1bc6e687a7d_0_864"/>
          <p:cNvSpPr/>
          <p:nvPr/>
        </p:nvSpPr>
        <p:spPr bwMode="auto">
          <a:xfrm>
            <a:off x="932013" y="1510069"/>
            <a:ext cx="5126100" cy="499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383;g1bc6e687a7d_0_864"/>
          <p:cNvSpPr/>
          <p:nvPr/>
        </p:nvSpPr>
        <p:spPr bwMode="auto">
          <a:xfrm>
            <a:off x="0" y="726932"/>
            <a:ext cx="12239700" cy="523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pic>
        <p:nvPicPr>
          <p:cNvPr id="10" name="Google Shape;384;g1bc6e687a7d_0_864"/>
          <p:cNvPicPr/>
          <p:nvPr/>
        </p:nvPicPr>
        <p:blipFill>
          <a:blip r:embed="rId2">
            <a:alphaModFix/>
          </a:blip>
          <a:srcRect l="3032" t="15736" r="86052" b="59775"/>
          <a:stretch/>
        </p:blipFill>
        <p:spPr bwMode="auto">
          <a:xfrm flipH="1">
            <a:off x="370813" y="1250125"/>
            <a:ext cx="445700" cy="1019398"/>
          </a:xfrm>
          <a:prstGeom prst="rect">
            <a:avLst/>
          </a:prstGeom>
          <a:noFill/>
          <a:ln>
            <a:noFill/>
          </a:ln>
        </p:spPr>
      </p:pic>
      <p:pic>
        <p:nvPicPr>
          <p:cNvPr id="11" name="Google Shape;385;g1bc6e687a7d_0_864"/>
          <p:cNvPicPr/>
          <p:nvPr/>
        </p:nvPicPr>
        <p:blipFill>
          <a:blip r:embed="rId2">
            <a:alphaModFix/>
          </a:blip>
          <a:srcRect l="24099" t="16164" r="51745" b="59347"/>
          <a:stretch/>
        </p:blipFill>
        <p:spPr bwMode="auto">
          <a:xfrm flipH="1">
            <a:off x="6173619" y="1262027"/>
            <a:ext cx="884995" cy="914675"/>
          </a:xfrm>
          <a:prstGeom prst="rect">
            <a:avLst/>
          </a:prstGeom>
          <a:noFill/>
          <a:ln>
            <a:noFill/>
          </a:ln>
        </p:spPr>
      </p:pic>
      <p:sp>
        <p:nvSpPr>
          <p:cNvPr id="12" name="Google Shape;386;g1bc6e687a7d_0_864"/>
          <p:cNvSpPr/>
          <p:nvPr/>
        </p:nvSpPr>
        <p:spPr bwMode="auto">
          <a:xfrm>
            <a:off x="2235391" y="819174"/>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Действия лиц, обеспечивающих безопасность организации образования:</a:t>
            </a:r>
            <a:endParaRPr sz="1600" b="1" i="0" u="none" strike="noStrike" cap="none">
              <a:solidFill>
                <a:schemeClr val="dk1"/>
              </a:solidFill>
              <a:latin typeface="Arial"/>
              <a:ea typeface="Arial"/>
              <a:cs typeface="Arial"/>
            </a:endParaRPr>
          </a:p>
        </p:txBody>
      </p:sp>
      <p:sp>
        <p:nvSpPr>
          <p:cNvPr id="13" name="Google Shape;387;g1bc6e687a7d_0_864"/>
          <p:cNvSpPr/>
          <p:nvPr/>
        </p:nvSpPr>
        <p:spPr bwMode="auto">
          <a:xfrm>
            <a:off x="1200888" y="1602950"/>
            <a:ext cx="4588200" cy="3387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300" b="1" i="1">
                <a:solidFill>
                  <a:schemeClr val="dk1"/>
                </a:solidFill>
              </a:rPr>
              <a:t>не вступать в переговоры</a:t>
            </a:r>
            <a:r>
              <a:rPr lang="en-US" sz="1200" b="1" i="1">
                <a:solidFill>
                  <a:schemeClr val="dk1"/>
                </a:solidFill>
              </a:rPr>
              <a:t> </a:t>
            </a:r>
            <a:r>
              <a:rPr lang="en-US" sz="1200">
                <a:solidFill>
                  <a:schemeClr val="dk1"/>
                </a:solidFill>
              </a:rPr>
              <a:t>по собственной инициативе</a:t>
            </a:r>
            <a:endParaRPr sz="1200" b="0" u="none" strike="noStrike" cap="none">
              <a:solidFill>
                <a:schemeClr val="dk1"/>
              </a:solidFill>
              <a:latin typeface="Arial"/>
              <a:ea typeface="Arial"/>
              <a:cs typeface="Arial"/>
            </a:endParaRPr>
          </a:p>
        </p:txBody>
      </p:sp>
      <p:sp>
        <p:nvSpPr>
          <p:cNvPr id="14" name="Google Shape;388;g1bc6e687a7d_0_864"/>
          <p:cNvSpPr/>
          <p:nvPr/>
        </p:nvSpPr>
        <p:spPr bwMode="auto">
          <a:xfrm>
            <a:off x="7328012" y="1278033"/>
            <a:ext cx="4540800" cy="10194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300" b="1" i="1">
                <a:solidFill>
                  <a:schemeClr val="dk1"/>
                </a:solidFill>
              </a:rPr>
              <a:t>будьте внимательны,</a:t>
            </a:r>
            <a:r>
              <a:rPr lang="en-US" sz="1200">
                <a:solidFill>
                  <a:schemeClr val="dk1"/>
                </a:solidFill>
              </a:rPr>
              <a:t> постарайтесь запомнить приметы преступников, отличительные черты их лиц, одежду, имена, клички, возможные шрамы и татуировки, особенности речи и манеры поведения, тематику разговоров</a:t>
            </a:r>
            <a:endParaRPr sz="1200" b="0" i="0" u="none" strike="noStrike" cap="none">
              <a:solidFill>
                <a:schemeClr val="dk1"/>
              </a:solidFill>
              <a:latin typeface="Arial"/>
              <a:ea typeface="Arial"/>
              <a:cs typeface="Arial"/>
            </a:endParaRPr>
          </a:p>
        </p:txBody>
      </p:sp>
      <p:sp>
        <p:nvSpPr>
          <p:cNvPr id="15" name="Google Shape;389;g1bc6e687a7d_0_864"/>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dirty="0">
                <a:solidFill>
                  <a:srgbClr val="002060"/>
                </a:solidFill>
              </a:rPr>
              <a:t>АЛГОРИТМ</a:t>
            </a:r>
            <a:br>
              <a:rPr lang="en-US" sz="1600" b="1" dirty="0">
                <a:solidFill>
                  <a:srgbClr val="002060"/>
                </a:solidFill>
              </a:rPr>
            </a:br>
            <a:r>
              <a:rPr lang="en-US" sz="1600" b="1" dirty="0" err="1">
                <a:solidFill>
                  <a:srgbClr val="002060"/>
                </a:solidFill>
              </a:rPr>
              <a:t>действий</a:t>
            </a:r>
            <a:r>
              <a:rPr lang="en-US" sz="1600" b="1" dirty="0">
                <a:solidFill>
                  <a:srgbClr val="002060"/>
                </a:solidFill>
              </a:rPr>
              <a:t> при </a:t>
            </a:r>
            <a:r>
              <a:rPr lang="en-US" sz="1600" b="1" dirty="0" err="1">
                <a:solidFill>
                  <a:srgbClr val="002060"/>
                </a:solidFill>
              </a:rPr>
              <a:t>захвате</a:t>
            </a:r>
            <a:r>
              <a:rPr lang="en-US" sz="1600" b="1" dirty="0">
                <a:solidFill>
                  <a:srgbClr val="002060"/>
                </a:solidFill>
              </a:rPr>
              <a:t> </a:t>
            </a:r>
            <a:r>
              <a:rPr lang="en-US" sz="1600" b="1" dirty="0" err="1">
                <a:solidFill>
                  <a:srgbClr val="002060"/>
                </a:solidFill>
              </a:rPr>
              <a:t>заложников</a:t>
            </a:r>
            <a:r>
              <a:rPr lang="en-US" sz="1600" b="1" dirty="0">
                <a:solidFill>
                  <a:srgbClr val="002060"/>
                </a:solidFill>
              </a:rPr>
              <a:t> в </a:t>
            </a:r>
            <a:r>
              <a:rPr lang="en-US" sz="1600" b="1" dirty="0" err="1">
                <a:solidFill>
                  <a:srgbClr val="002060"/>
                </a:solidFill>
              </a:rPr>
              <a:t>организации</a:t>
            </a:r>
            <a:r>
              <a:rPr lang="en-US" sz="1600" b="1" dirty="0">
                <a:solidFill>
                  <a:srgbClr val="002060"/>
                </a:solidFill>
              </a:rPr>
              <a:t> </a:t>
            </a:r>
            <a:r>
              <a:rPr lang="en-US" sz="1600" b="1" dirty="0" err="1">
                <a:solidFill>
                  <a:srgbClr val="002060"/>
                </a:solidFill>
              </a:rPr>
              <a:t>образования</a:t>
            </a:r>
            <a:endParaRPr sz="1600" b="1" dirty="0">
              <a:solidFill>
                <a:srgbClr val="002060"/>
              </a:solidFill>
            </a:endParaRPr>
          </a:p>
        </p:txBody>
      </p:sp>
      <p:sp>
        <p:nvSpPr>
          <p:cNvPr id="16" name="Google Shape;390;g1bc6e687a7d_0_864"/>
          <p:cNvSpPr/>
          <p:nvPr/>
        </p:nvSpPr>
        <p:spPr bwMode="auto">
          <a:xfrm>
            <a:off x="864292" y="1566784"/>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17" name="Google Shape;391;g1bc6e687a7d_0_864"/>
          <p:cNvSpPr/>
          <p:nvPr/>
        </p:nvSpPr>
        <p:spPr bwMode="auto">
          <a:xfrm>
            <a:off x="2916048" y="2265175"/>
            <a:ext cx="62088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dirty="0" err="1">
                <a:solidFill>
                  <a:srgbClr val="980000"/>
                </a:solidFill>
              </a:rPr>
              <a:t>Порядок</a:t>
            </a:r>
            <a:r>
              <a:rPr lang="en-US" sz="1600" b="1" dirty="0">
                <a:solidFill>
                  <a:srgbClr val="980000"/>
                </a:solidFill>
              </a:rPr>
              <a:t> </a:t>
            </a:r>
            <a:r>
              <a:rPr lang="en-US" sz="1600" b="1" dirty="0" err="1">
                <a:solidFill>
                  <a:srgbClr val="980000"/>
                </a:solidFill>
              </a:rPr>
              <a:t>действий</a:t>
            </a:r>
            <a:r>
              <a:rPr lang="en-US" sz="1600" b="1" dirty="0">
                <a:solidFill>
                  <a:srgbClr val="980000"/>
                </a:solidFill>
              </a:rPr>
              <a:t> при </a:t>
            </a:r>
            <a:r>
              <a:rPr lang="en-US" sz="1600" b="1" dirty="0" err="1">
                <a:solidFill>
                  <a:srgbClr val="980000"/>
                </a:solidFill>
              </a:rPr>
              <a:t>захвате</a:t>
            </a:r>
            <a:r>
              <a:rPr lang="en-US" sz="1600" b="1" dirty="0">
                <a:solidFill>
                  <a:srgbClr val="980000"/>
                </a:solidFill>
              </a:rPr>
              <a:t> в </a:t>
            </a:r>
            <a:r>
              <a:rPr lang="en-US" sz="1600" b="1" dirty="0" err="1">
                <a:solidFill>
                  <a:srgbClr val="980000"/>
                </a:solidFill>
              </a:rPr>
              <a:t>заложники</a:t>
            </a:r>
            <a:r>
              <a:rPr lang="en-US" sz="1600" b="1" dirty="0">
                <a:solidFill>
                  <a:srgbClr val="980000"/>
                </a:solidFill>
              </a:rPr>
              <a:t>:</a:t>
            </a:r>
            <a:endParaRPr sz="1600" b="1" i="0" u="none" strike="noStrike" cap="none" dirty="0">
              <a:solidFill>
                <a:srgbClr val="980000"/>
              </a:solidFill>
              <a:latin typeface="Arial"/>
              <a:ea typeface="Arial"/>
              <a:cs typeface="Arial"/>
            </a:endParaRPr>
          </a:p>
        </p:txBody>
      </p:sp>
      <p:sp>
        <p:nvSpPr>
          <p:cNvPr id="18" name="Google Shape;392;g1bc6e687a7d_0_864"/>
          <p:cNvSpPr/>
          <p:nvPr/>
        </p:nvSpPr>
        <p:spPr bwMode="auto">
          <a:xfrm>
            <a:off x="7058616" y="1489967"/>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19" name="Google Shape;393;g1bc6e687a7d_0_864"/>
          <p:cNvSpPr/>
          <p:nvPr/>
        </p:nvSpPr>
        <p:spPr bwMode="auto">
          <a:xfrm>
            <a:off x="1407712" y="2543725"/>
            <a:ext cx="4369800" cy="7860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b="1">
                <a:solidFill>
                  <a:schemeClr val="dk1"/>
                </a:solidFill>
              </a:rPr>
              <a:t>Не допускать действий, которые могут спровоцировать преступников к применению физической силы или оружия</a:t>
            </a:r>
            <a:endParaRPr sz="1200" b="1" i="0" u="none" strike="noStrike" cap="none">
              <a:solidFill>
                <a:schemeClr val="dk1"/>
              </a:solidFill>
            </a:endParaRPr>
          </a:p>
        </p:txBody>
      </p:sp>
      <p:sp>
        <p:nvSpPr>
          <p:cNvPr id="20" name="Google Shape;394;g1bc6e687a7d_0_864"/>
          <p:cNvSpPr/>
          <p:nvPr/>
        </p:nvSpPr>
        <p:spPr bwMode="auto">
          <a:xfrm>
            <a:off x="1492254" y="3244897"/>
            <a:ext cx="44562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Не привлекать внимания своим поведением</a:t>
            </a:r>
            <a:endParaRPr sz="1200" b="0" i="0" u="none" strike="noStrike" cap="none">
              <a:solidFill>
                <a:schemeClr val="dk1"/>
              </a:solidFill>
              <a:latin typeface="Arial"/>
              <a:ea typeface="Arial"/>
              <a:cs typeface="Arial"/>
            </a:endParaRPr>
          </a:p>
        </p:txBody>
      </p:sp>
      <p:sp>
        <p:nvSpPr>
          <p:cNvPr id="21" name="Google Shape;395;g1bc6e687a7d_0_864"/>
          <p:cNvSpPr/>
          <p:nvPr/>
        </p:nvSpPr>
        <p:spPr bwMode="auto">
          <a:xfrm>
            <a:off x="1407712" y="3558258"/>
            <a:ext cx="44562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b="1">
                <a:solidFill>
                  <a:schemeClr val="dk1"/>
                </a:solidFill>
              </a:rPr>
              <a:t>Не пытайтесь бежать, если нет полной уверенности в успехе побега</a:t>
            </a:r>
            <a:endParaRPr sz="1200" b="1" i="0" u="none" strike="noStrike" cap="none">
              <a:solidFill>
                <a:schemeClr val="dk1"/>
              </a:solidFill>
            </a:endParaRPr>
          </a:p>
        </p:txBody>
      </p:sp>
      <p:sp>
        <p:nvSpPr>
          <p:cNvPr id="22" name="Google Shape;396;g1bc6e687a7d_0_864"/>
          <p:cNvSpPr/>
          <p:nvPr/>
        </p:nvSpPr>
        <p:spPr bwMode="auto">
          <a:xfrm>
            <a:off x="1492251" y="4067495"/>
            <a:ext cx="4249500" cy="11340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Запомните, как можно больше информации о террористах (количество, вооружение, как выглядят, особенно внешности, телосложения, акцент, тематика разговора, темперамент, манера поведения)</a:t>
            </a:r>
            <a:endParaRPr sz="1200" b="0" i="0" u="none" strike="noStrike" cap="none">
              <a:solidFill>
                <a:schemeClr val="dk1"/>
              </a:solidFill>
              <a:latin typeface="Arial"/>
              <a:ea typeface="Arial"/>
              <a:cs typeface="Arial"/>
            </a:endParaRPr>
          </a:p>
        </p:txBody>
      </p:sp>
      <p:sp>
        <p:nvSpPr>
          <p:cNvPr id="23" name="Google Shape;397;g1bc6e687a7d_0_864"/>
          <p:cNvSpPr/>
          <p:nvPr/>
        </p:nvSpPr>
        <p:spPr bwMode="auto">
          <a:xfrm>
            <a:off x="6283338" y="2619925"/>
            <a:ext cx="59898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Постарайтесь определить место своего нахождения (заточения)</a:t>
            </a:r>
            <a:endParaRPr sz="1200" b="0" i="0" u="none" strike="noStrike" cap="none">
              <a:solidFill>
                <a:schemeClr val="dk1"/>
              </a:solidFill>
              <a:latin typeface="Arial"/>
              <a:ea typeface="Arial"/>
              <a:cs typeface="Arial"/>
            </a:endParaRPr>
          </a:p>
        </p:txBody>
      </p:sp>
      <p:sp>
        <p:nvSpPr>
          <p:cNvPr id="24" name="Google Shape;398;g1bc6e687a7d_0_864"/>
          <p:cNvSpPr/>
          <p:nvPr/>
        </p:nvSpPr>
        <p:spPr bwMode="auto">
          <a:xfrm>
            <a:off x="6283338" y="3311275"/>
            <a:ext cx="51534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dirty="0">
                <a:solidFill>
                  <a:schemeClr val="dk1"/>
                </a:solidFill>
              </a:rPr>
              <a:t>При </a:t>
            </a:r>
            <a:r>
              <a:rPr lang="en-US" sz="1200" dirty="0" err="1">
                <a:solidFill>
                  <a:schemeClr val="dk1"/>
                </a:solidFill>
              </a:rPr>
              <a:t>ранении</a:t>
            </a:r>
            <a:r>
              <a:rPr lang="en-US" sz="1200" dirty="0">
                <a:solidFill>
                  <a:schemeClr val="dk1"/>
                </a:solidFill>
              </a:rPr>
              <a:t>, </a:t>
            </a:r>
            <a:r>
              <a:rPr lang="en-US" sz="1200" dirty="0" err="1">
                <a:solidFill>
                  <a:schemeClr val="dk1"/>
                </a:solidFill>
              </a:rPr>
              <a:t>постараться</a:t>
            </a:r>
            <a:r>
              <a:rPr lang="en-US" sz="1200" dirty="0">
                <a:solidFill>
                  <a:schemeClr val="dk1"/>
                </a:solidFill>
              </a:rPr>
              <a:t> </a:t>
            </a:r>
            <a:r>
              <a:rPr lang="en-US" sz="1200" dirty="0" err="1">
                <a:solidFill>
                  <a:schemeClr val="dk1"/>
                </a:solidFill>
              </a:rPr>
              <a:t>самостоятельно</a:t>
            </a:r>
            <a:r>
              <a:rPr lang="en-US" sz="1200" dirty="0">
                <a:solidFill>
                  <a:schemeClr val="dk1"/>
                </a:solidFill>
              </a:rPr>
              <a:t> </a:t>
            </a:r>
            <a:r>
              <a:rPr lang="en-US" sz="1200" dirty="0" err="1">
                <a:solidFill>
                  <a:schemeClr val="dk1"/>
                </a:solidFill>
              </a:rPr>
              <a:t>оказать</a:t>
            </a:r>
            <a:r>
              <a:rPr lang="en-US" sz="1200" dirty="0">
                <a:solidFill>
                  <a:schemeClr val="dk1"/>
                </a:solidFill>
              </a:rPr>
              <a:t> </a:t>
            </a:r>
            <a:r>
              <a:rPr lang="en-US" sz="1200" dirty="0" err="1">
                <a:solidFill>
                  <a:schemeClr val="dk1"/>
                </a:solidFill>
              </a:rPr>
              <a:t>себе</a:t>
            </a:r>
            <a:r>
              <a:rPr lang="en-US" sz="1200" dirty="0">
                <a:solidFill>
                  <a:schemeClr val="dk1"/>
                </a:solidFill>
              </a:rPr>
              <a:t> </a:t>
            </a:r>
            <a:r>
              <a:rPr lang="en-US" sz="1200" dirty="0" err="1">
                <a:solidFill>
                  <a:schemeClr val="dk1"/>
                </a:solidFill>
              </a:rPr>
              <a:t>первую</a:t>
            </a:r>
            <a:r>
              <a:rPr lang="en-US" sz="1200" dirty="0">
                <a:solidFill>
                  <a:schemeClr val="dk1"/>
                </a:solidFill>
              </a:rPr>
              <a:t> </a:t>
            </a:r>
            <a:r>
              <a:rPr lang="en-US" sz="1200" dirty="0" err="1">
                <a:solidFill>
                  <a:schemeClr val="dk1"/>
                </a:solidFill>
              </a:rPr>
              <a:t>доврачебную</a:t>
            </a:r>
            <a:r>
              <a:rPr lang="en-US" sz="1200" dirty="0">
                <a:solidFill>
                  <a:schemeClr val="dk1"/>
                </a:solidFill>
              </a:rPr>
              <a:t> </a:t>
            </a:r>
            <a:r>
              <a:rPr lang="en-US" sz="1200" dirty="0" err="1">
                <a:solidFill>
                  <a:schemeClr val="dk1"/>
                </a:solidFill>
              </a:rPr>
              <a:t>помощь</a:t>
            </a:r>
            <a:endParaRPr sz="1200" b="0" i="0" u="none" strike="noStrike" cap="none" dirty="0">
              <a:solidFill>
                <a:schemeClr val="dk1"/>
              </a:solidFill>
              <a:latin typeface="Arial"/>
              <a:ea typeface="Arial"/>
              <a:cs typeface="Arial"/>
            </a:endParaRPr>
          </a:p>
        </p:txBody>
      </p:sp>
      <p:sp>
        <p:nvSpPr>
          <p:cNvPr id="25" name="Google Shape;399;g1bc6e687a7d_0_864"/>
          <p:cNvSpPr/>
          <p:nvPr/>
        </p:nvSpPr>
        <p:spPr bwMode="auto">
          <a:xfrm>
            <a:off x="6346509" y="3788050"/>
            <a:ext cx="57582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b="1">
                <a:solidFill>
                  <a:schemeClr val="dk1"/>
                </a:solidFill>
              </a:rPr>
              <a:t>Главное не паниковать, даже если стороны противника перестали </a:t>
            </a:r>
            <a:br>
              <a:rPr lang="en-US" sz="1200" b="1">
                <a:solidFill>
                  <a:schemeClr val="dk1"/>
                </a:solidFill>
              </a:rPr>
            </a:br>
            <a:r>
              <a:rPr lang="en-US" sz="1200" b="1">
                <a:solidFill>
                  <a:schemeClr val="dk1"/>
                </a:solidFill>
              </a:rPr>
              <a:t>себя контролировать</a:t>
            </a:r>
            <a:endParaRPr sz="1200" b="1" i="0" u="none" strike="noStrike" cap="none">
              <a:solidFill>
                <a:schemeClr val="dk1"/>
              </a:solidFill>
            </a:endParaRPr>
          </a:p>
        </p:txBody>
      </p:sp>
      <p:sp>
        <p:nvSpPr>
          <p:cNvPr id="26" name="Google Shape;400;g1bc6e687a7d_0_864"/>
          <p:cNvSpPr/>
          <p:nvPr/>
        </p:nvSpPr>
        <p:spPr bwMode="auto">
          <a:xfrm>
            <a:off x="6283336" y="4264825"/>
            <a:ext cx="59337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Расположитесь подальше от окон, дверей</a:t>
            </a:r>
            <a:endParaRPr sz="1200" b="0" i="0" u="none" strike="noStrike" cap="none">
              <a:solidFill>
                <a:schemeClr val="dk1"/>
              </a:solidFill>
              <a:latin typeface="Arial"/>
              <a:ea typeface="Arial"/>
              <a:cs typeface="Arial"/>
            </a:endParaRPr>
          </a:p>
        </p:txBody>
      </p:sp>
      <p:pic>
        <p:nvPicPr>
          <p:cNvPr id="27" name="Google Shape;401;g1bc6e687a7d_0_864" descr="F:\Преза ЕН\15 марта\011.png"/>
          <p:cNvPicPr/>
          <p:nvPr/>
        </p:nvPicPr>
        <p:blipFill>
          <a:blip r:embed="rId3">
            <a:alphaModFix/>
          </a:blip>
          <a:srcRect t="46927" b="44778"/>
          <a:stretch/>
        </p:blipFill>
        <p:spPr bwMode="auto">
          <a:xfrm rot="5400000">
            <a:off x="105575" y="3813838"/>
            <a:ext cx="2492201" cy="112076"/>
          </a:xfrm>
          <a:prstGeom prst="rect">
            <a:avLst/>
          </a:prstGeom>
          <a:noFill/>
          <a:ln>
            <a:noFill/>
          </a:ln>
        </p:spPr>
      </p:pic>
      <p:pic>
        <p:nvPicPr>
          <p:cNvPr id="28" name="Google Shape;402;g1bc6e687a7d_0_864" descr="F:\Преза ЕН\15 марта\011.png"/>
          <p:cNvPicPr/>
          <p:nvPr/>
        </p:nvPicPr>
        <p:blipFill>
          <a:blip r:embed="rId3">
            <a:alphaModFix/>
          </a:blip>
          <a:srcRect t="46927" b="44778"/>
          <a:stretch/>
        </p:blipFill>
        <p:spPr bwMode="auto">
          <a:xfrm rot="5400000">
            <a:off x="4906636" y="3813838"/>
            <a:ext cx="2492201" cy="112076"/>
          </a:xfrm>
          <a:prstGeom prst="rect">
            <a:avLst/>
          </a:prstGeom>
          <a:noFill/>
          <a:ln>
            <a:noFill/>
          </a:ln>
        </p:spPr>
      </p:pic>
      <p:sp>
        <p:nvSpPr>
          <p:cNvPr id="29" name="Google Shape;403;g1bc6e687a7d_0_864"/>
          <p:cNvSpPr/>
          <p:nvPr/>
        </p:nvSpPr>
        <p:spPr bwMode="auto">
          <a:xfrm>
            <a:off x="6347455" y="2972575"/>
            <a:ext cx="57582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b="1">
                <a:solidFill>
                  <a:schemeClr val="dk1"/>
                </a:solidFill>
              </a:rPr>
              <a:t>Не пренебрегайте пищей, какой бы она ни была</a:t>
            </a:r>
            <a:endParaRPr sz="1200" b="1" i="0" u="none" strike="noStrike" cap="none">
              <a:solidFill>
                <a:schemeClr val="dk1"/>
              </a:solidFill>
            </a:endParaRPr>
          </a:p>
        </p:txBody>
      </p:sp>
      <p:sp>
        <p:nvSpPr>
          <p:cNvPr id="30" name="Google Shape;404;g1bc6e687a7d_0_864"/>
          <p:cNvSpPr/>
          <p:nvPr/>
        </p:nvSpPr>
        <p:spPr bwMode="auto">
          <a:xfrm>
            <a:off x="180400" y="5109924"/>
            <a:ext cx="11688300" cy="6345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SzPts val="1100"/>
              <a:buNone/>
              <a:defRPr/>
            </a:pPr>
            <a:r>
              <a:rPr lang="en-US" sz="1300" i="1" dirty="0">
                <a:solidFill>
                  <a:schemeClr val="dk1"/>
                </a:solidFill>
              </a:rPr>
              <a:t>При </a:t>
            </a:r>
            <a:r>
              <a:rPr lang="en-US" sz="1300" i="1" dirty="0" err="1">
                <a:solidFill>
                  <a:schemeClr val="dk1"/>
                </a:solidFill>
              </a:rPr>
              <a:t>наличии</a:t>
            </a:r>
            <a:r>
              <a:rPr lang="en-US" sz="1300" i="1" dirty="0">
                <a:solidFill>
                  <a:schemeClr val="dk1"/>
                </a:solidFill>
              </a:rPr>
              <a:t> </a:t>
            </a:r>
            <a:r>
              <a:rPr lang="en-US" sz="1300" i="1" dirty="0" err="1">
                <a:solidFill>
                  <a:schemeClr val="dk1"/>
                </a:solidFill>
              </a:rPr>
              <a:t>возможности</a:t>
            </a:r>
            <a:r>
              <a:rPr lang="en-US" sz="1300" i="1" dirty="0">
                <a:solidFill>
                  <a:schemeClr val="dk1"/>
                </a:solidFill>
              </a:rPr>
              <a:t>, </a:t>
            </a:r>
            <a:r>
              <a:rPr lang="en-US" sz="1300" i="1" dirty="0" err="1">
                <a:solidFill>
                  <a:schemeClr val="dk1"/>
                </a:solidFill>
              </a:rPr>
              <a:t>используя</a:t>
            </a:r>
            <a:r>
              <a:rPr lang="en-US" sz="1300" i="1" dirty="0">
                <a:solidFill>
                  <a:schemeClr val="dk1"/>
                </a:solidFill>
              </a:rPr>
              <a:t> </a:t>
            </a:r>
            <a:r>
              <a:rPr lang="en-US" sz="1300" i="1" dirty="0" err="1">
                <a:solidFill>
                  <a:schemeClr val="dk1"/>
                </a:solidFill>
              </a:rPr>
              <a:t>любой</a:t>
            </a:r>
            <a:r>
              <a:rPr lang="en-US" sz="1300" i="1" dirty="0">
                <a:solidFill>
                  <a:schemeClr val="dk1"/>
                </a:solidFill>
              </a:rPr>
              <a:t> </a:t>
            </a:r>
            <a:r>
              <a:rPr lang="en-US" sz="1300" i="1" dirty="0" err="1">
                <a:solidFill>
                  <a:schemeClr val="dk1"/>
                </a:solidFill>
              </a:rPr>
              <a:t>доступный</a:t>
            </a:r>
            <a:r>
              <a:rPr lang="en-US" sz="1300" i="1" dirty="0">
                <a:solidFill>
                  <a:schemeClr val="dk1"/>
                </a:solidFill>
              </a:rPr>
              <a:t> </a:t>
            </a:r>
            <a:r>
              <a:rPr lang="en-US" sz="1300" i="1" dirty="0" err="1">
                <a:solidFill>
                  <a:schemeClr val="dk1"/>
                </a:solidFill>
              </a:rPr>
              <a:t>способ</a:t>
            </a:r>
            <a:r>
              <a:rPr lang="en-US" sz="1300" i="1" dirty="0">
                <a:solidFill>
                  <a:schemeClr val="dk1"/>
                </a:solidFill>
              </a:rPr>
              <a:t> </a:t>
            </a:r>
            <a:r>
              <a:rPr lang="en-US" sz="1300" i="1" dirty="0" err="1">
                <a:solidFill>
                  <a:schemeClr val="dk1"/>
                </a:solidFill>
              </a:rPr>
              <a:t>связи</a:t>
            </a:r>
            <a:r>
              <a:rPr lang="en-US" sz="1300" i="1" dirty="0">
                <a:solidFill>
                  <a:schemeClr val="dk1"/>
                </a:solidFill>
              </a:rPr>
              <a:t>, </a:t>
            </a:r>
            <a:r>
              <a:rPr lang="en-US" sz="1300" i="1" dirty="0" err="1">
                <a:solidFill>
                  <a:schemeClr val="dk1"/>
                </a:solidFill>
              </a:rPr>
              <a:t>без</a:t>
            </a:r>
            <a:r>
              <a:rPr lang="en-US" sz="1300" i="1" dirty="0">
                <a:solidFill>
                  <a:schemeClr val="dk1"/>
                </a:solidFill>
              </a:rPr>
              <a:t> </a:t>
            </a:r>
            <a:r>
              <a:rPr lang="en-US" sz="1300" i="1" dirty="0" err="1">
                <a:solidFill>
                  <a:schemeClr val="dk1"/>
                </a:solidFill>
              </a:rPr>
              <a:t>риска</a:t>
            </a:r>
            <a:r>
              <a:rPr lang="en-US" sz="1300" i="1" dirty="0">
                <a:solidFill>
                  <a:schemeClr val="dk1"/>
                </a:solidFill>
              </a:rPr>
              <a:t> </a:t>
            </a:r>
            <a:r>
              <a:rPr lang="en-US" sz="1300" i="1" dirty="0" err="1">
                <a:solidFill>
                  <a:schemeClr val="dk1"/>
                </a:solidFill>
              </a:rPr>
              <a:t>для</a:t>
            </a:r>
            <a:r>
              <a:rPr lang="en-US" sz="1300" i="1" dirty="0">
                <a:solidFill>
                  <a:schemeClr val="dk1"/>
                </a:solidFill>
              </a:rPr>
              <a:t> </a:t>
            </a:r>
            <a:r>
              <a:rPr lang="en-US" sz="1300" i="1" dirty="0" err="1">
                <a:solidFill>
                  <a:schemeClr val="dk1"/>
                </a:solidFill>
              </a:rPr>
              <a:t>жизни</a:t>
            </a:r>
            <a:r>
              <a:rPr lang="en-US" sz="1300" i="1" dirty="0">
                <a:solidFill>
                  <a:schemeClr val="dk1"/>
                </a:solidFill>
              </a:rPr>
              <a:t>, </a:t>
            </a:r>
            <a:r>
              <a:rPr lang="en-US" sz="1300" i="1" dirty="0" err="1">
                <a:solidFill>
                  <a:schemeClr val="dk1"/>
                </a:solidFill>
              </a:rPr>
              <a:t>проявляя</a:t>
            </a:r>
            <a:r>
              <a:rPr lang="en-US" sz="1300" i="1" dirty="0">
                <a:solidFill>
                  <a:schemeClr val="dk1"/>
                </a:solidFill>
              </a:rPr>
              <a:t> </a:t>
            </a:r>
            <a:r>
              <a:rPr lang="en-US" sz="1300" i="1" dirty="0" err="1">
                <a:solidFill>
                  <a:schemeClr val="dk1"/>
                </a:solidFill>
              </a:rPr>
              <a:t>осторожность</a:t>
            </a:r>
            <a:r>
              <a:rPr lang="en-US" sz="1300" i="1" dirty="0">
                <a:solidFill>
                  <a:schemeClr val="dk1"/>
                </a:solidFill>
              </a:rPr>
              <a:t>, </a:t>
            </a:r>
            <a:r>
              <a:rPr lang="en-US" sz="1300" i="1" dirty="0" err="1">
                <a:solidFill>
                  <a:schemeClr val="dk1"/>
                </a:solidFill>
              </a:rPr>
              <a:t>попытаться</a:t>
            </a:r>
            <a:r>
              <a:rPr lang="en-US" sz="1300" i="1" dirty="0">
                <a:solidFill>
                  <a:schemeClr val="dk1"/>
                </a:solidFill>
              </a:rPr>
              <a:t> </a:t>
            </a:r>
            <a:r>
              <a:rPr lang="en-US" sz="1300" i="1" dirty="0" err="1">
                <a:solidFill>
                  <a:schemeClr val="dk1"/>
                </a:solidFill>
              </a:rPr>
              <a:t>сообщить</a:t>
            </a:r>
            <a:r>
              <a:rPr lang="en-US" sz="1300" i="1" dirty="0">
                <a:solidFill>
                  <a:schemeClr val="dk1"/>
                </a:solidFill>
              </a:rPr>
              <a:t> о </a:t>
            </a:r>
            <a:r>
              <a:rPr lang="en-US" sz="1300" i="1" dirty="0" err="1">
                <a:solidFill>
                  <a:schemeClr val="dk1"/>
                </a:solidFill>
              </a:rPr>
              <a:t>произошедшем</a:t>
            </a:r>
            <a:r>
              <a:rPr lang="en-US" sz="1300" i="1" dirty="0">
                <a:solidFill>
                  <a:schemeClr val="dk1"/>
                </a:solidFill>
              </a:rPr>
              <a:t> в </a:t>
            </a:r>
            <a:r>
              <a:rPr lang="en-US" sz="1300" i="1" dirty="0" err="1">
                <a:solidFill>
                  <a:schemeClr val="dk1"/>
                </a:solidFill>
              </a:rPr>
              <a:t>правоохранительные</a:t>
            </a:r>
            <a:r>
              <a:rPr lang="en-US" sz="1300" i="1" dirty="0">
                <a:solidFill>
                  <a:schemeClr val="dk1"/>
                </a:solidFill>
              </a:rPr>
              <a:t> </a:t>
            </a:r>
            <a:r>
              <a:rPr lang="en-US" sz="1300" i="1" dirty="0" err="1">
                <a:solidFill>
                  <a:schemeClr val="dk1"/>
                </a:solidFill>
              </a:rPr>
              <a:t>или</a:t>
            </a:r>
            <a:r>
              <a:rPr lang="en-US" sz="1300" i="1" dirty="0">
                <a:solidFill>
                  <a:schemeClr val="dk1"/>
                </a:solidFill>
              </a:rPr>
              <a:t> </a:t>
            </a:r>
            <a:r>
              <a:rPr lang="en-US" sz="1300" i="1" dirty="0" err="1">
                <a:solidFill>
                  <a:schemeClr val="dk1"/>
                </a:solidFill>
              </a:rPr>
              <a:t>специальные</a:t>
            </a:r>
            <a:r>
              <a:rPr lang="en-US" sz="1300" i="1" dirty="0">
                <a:solidFill>
                  <a:schemeClr val="dk1"/>
                </a:solidFill>
              </a:rPr>
              <a:t> </a:t>
            </a:r>
            <a:r>
              <a:rPr lang="en-US" sz="1300" i="1" dirty="0" err="1">
                <a:solidFill>
                  <a:schemeClr val="dk1"/>
                </a:solidFill>
              </a:rPr>
              <a:t>органы</a:t>
            </a:r>
            <a:r>
              <a:rPr lang="en-US" sz="1300" i="1" dirty="0">
                <a:solidFill>
                  <a:schemeClr val="dk1"/>
                </a:solidFill>
              </a:rPr>
              <a:t>, </a:t>
            </a:r>
            <a:r>
              <a:rPr lang="en-US" sz="1300" i="1" dirty="0" err="1">
                <a:solidFill>
                  <a:schemeClr val="dk1"/>
                </a:solidFill>
              </a:rPr>
              <a:t>подразделение</a:t>
            </a:r>
            <a:r>
              <a:rPr lang="en-US" sz="1300" i="1" dirty="0">
                <a:solidFill>
                  <a:schemeClr val="dk1"/>
                </a:solidFill>
              </a:rPr>
              <a:t> </a:t>
            </a:r>
            <a:r>
              <a:rPr lang="en-US" sz="1300" i="1" dirty="0" err="1">
                <a:solidFill>
                  <a:schemeClr val="dk1"/>
                </a:solidFill>
              </a:rPr>
              <a:t>безопасности</a:t>
            </a:r>
            <a:r>
              <a:rPr lang="en-US" sz="1300" i="1" dirty="0">
                <a:solidFill>
                  <a:schemeClr val="dk1"/>
                </a:solidFill>
              </a:rPr>
              <a:t> </a:t>
            </a:r>
            <a:r>
              <a:rPr lang="en-US" sz="1300" i="1" dirty="0" err="1">
                <a:solidFill>
                  <a:schemeClr val="dk1"/>
                </a:solidFill>
              </a:rPr>
              <a:t>или</a:t>
            </a:r>
            <a:r>
              <a:rPr lang="en-US" sz="1300" i="1" dirty="0">
                <a:solidFill>
                  <a:schemeClr val="dk1"/>
                </a:solidFill>
              </a:rPr>
              <a:t> </a:t>
            </a:r>
            <a:r>
              <a:rPr lang="en-US" sz="1300" i="1" dirty="0" err="1">
                <a:solidFill>
                  <a:schemeClr val="dk1"/>
                </a:solidFill>
              </a:rPr>
              <a:t>службу</a:t>
            </a:r>
            <a:r>
              <a:rPr lang="en-US" sz="1300" i="1" dirty="0">
                <a:solidFill>
                  <a:schemeClr val="dk1"/>
                </a:solidFill>
              </a:rPr>
              <a:t> </a:t>
            </a:r>
            <a:r>
              <a:rPr lang="en-US" sz="1300" i="1" dirty="0" err="1">
                <a:solidFill>
                  <a:schemeClr val="dk1"/>
                </a:solidFill>
              </a:rPr>
              <a:t>охраны</a:t>
            </a:r>
            <a:r>
              <a:rPr lang="en-US" sz="1300" i="1" dirty="0">
                <a:solidFill>
                  <a:schemeClr val="dk1"/>
                </a:solidFill>
              </a:rPr>
              <a:t> </a:t>
            </a:r>
            <a:r>
              <a:rPr lang="en-US" sz="1300" i="1" dirty="0" err="1">
                <a:solidFill>
                  <a:schemeClr val="dk1"/>
                </a:solidFill>
              </a:rPr>
              <a:t>объекта</a:t>
            </a:r>
            <a:endParaRPr sz="1300" i="1" dirty="0">
              <a:solidFill>
                <a:schemeClr val="dk1"/>
              </a:solidFill>
            </a:endParaRPr>
          </a:p>
        </p:txBody>
      </p:sp>
      <p:pic>
        <p:nvPicPr>
          <p:cNvPr id="31" name="Google Shape;405;g1bc6e687a7d_0_864"/>
          <p:cNvPicPr/>
          <p:nvPr/>
        </p:nvPicPr>
        <p:blipFill>
          <a:blip r:embed="rId4">
            <a:alphaModFix/>
          </a:blip>
          <a:srcRect r="66029" b="57366"/>
          <a:stretch/>
        </p:blipFill>
        <p:spPr bwMode="auto">
          <a:xfrm>
            <a:off x="104617" y="2821375"/>
            <a:ext cx="1303102" cy="2097000"/>
          </a:xfrm>
          <a:prstGeom prst="rect">
            <a:avLst/>
          </a:prstGeom>
          <a:noFill/>
          <a:ln>
            <a:noFill/>
          </a:ln>
        </p:spPr>
      </p:pic>
      <p:sp>
        <p:nvSpPr>
          <p:cNvPr id="32" name="Google Shape;406;g1bc6e687a7d_0_864"/>
          <p:cNvSpPr/>
          <p:nvPr/>
        </p:nvSpPr>
        <p:spPr bwMode="auto">
          <a:xfrm>
            <a:off x="6346509" y="4603525"/>
            <a:ext cx="57582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b="1">
                <a:solidFill>
                  <a:schemeClr val="dk1"/>
                </a:solidFill>
              </a:rPr>
              <a:t>Главное не паниковать, даже если стороны противника перестали </a:t>
            </a:r>
            <a:br>
              <a:rPr lang="en-US" sz="1200" b="1">
                <a:solidFill>
                  <a:schemeClr val="dk1"/>
                </a:solidFill>
              </a:rPr>
            </a:br>
            <a:r>
              <a:rPr lang="en-US" sz="1200" b="1">
                <a:solidFill>
                  <a:schemeClr val="dk1"/>
                </a:solidFill>
              </a:rPr>
              <a:t>себя контролировать</a:t>
            </a:r>
            <a:endParaRPr sz="1200" b="1" i="0" u="none" strike="noStrike" cap="none">
              <a:solidFill>
                <a:schemeClr val="dk1"/>
              </a:solidFill>
            </a:endParaRPr>
          </a:p>
        </p:txBody>
      </p:sp>
      <p:sp>
        <p:nvSpPr>
          <p:cNvPr id="33" name="Google Shape;407;g1bc6e687a7d_0_864"/>
          <p:cNvSpPr/>
          <p:nvPr/>
        </p:nvSpPr>
        <p:spPr bwMode="auto">
          <a:xfrm>
            <a:off x="137925" y="5801425"/>
            <a:ext cx="12101700" cy="6345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dirty="0">
                <a:solidFill>
                  <a:schemeClr val="dk1"/>
                </a:solidFill>
              </a:rPr>
              <a:t>При </a:t>
            </a:r>
            <a:r>
              <a:rPr lang="en-US" sz="1600" b="1" dirty="0" err="1">
                <a:solidFill>
                  <a:schemeClr val="dk1"/>
                </a:solidFill>
              </a:rPr>
              <a:t>проведении</a:t>
            </a:r>
            <a:r>
              <a:rPr lang="en-US" sz="1600" b="1" dirty="0">
                <a:solidFill>
                  <a:schemeClr val="dk1"/>
                </a:solidFill>
              </a:rPr>
              <a:t> </a:t>
            </a:r>
            <a:r>
              <a:rPr lang="en-US" sz="1600" b="1" dirty="0" err="1">
                <a:solidFill>
                  <a:schemeClr val="dk1"/>
                </a:solidFill>
              </a:rPr>
              <a:t>сотрудниками</a:t>
            </a:r>
            <a:r>
              <a:rPr lang="en-US" sz="1600" b="1" dirty="0">
                <a:solidFill>
                  <a:schemeClr val="dk1"/>
                </a:solidFill>
              </a:rPr>
              <a:t> </a:t>
            </a:r>
            <a:r>
              <a:rPr lang="en-US" sz="1600" b="1" dirty="0" err="1">
                <a:solidFill>
                  <a:schemeClr val="dk1"/>
                </a:solidFill>
              </a:rPr>
              <a:t>спецподразделений</a:t>
            </a:r>
            <a:r>
              <a:rPr lang="en-US" sz="1600" b="1" dirty="0">
                <a:solidFill>
                  <a:schemeClr val="dk1"/>
                </a:solidFill>
              </a:rPr>
              <a:t> </a:t>
            </a:r>
            <a:r>
              <a:rPr lang="en-US" sz="1600" b="1" dirty="0" err="1">
                <a:solidFill>
                  <a:schemeClr val="dk1"/>
                </a:solidFill>
              </a:rPr>
              <a:t>операции</a:t>
            </a:r>
            <a:r>
              <a:rPr lang="en-US" sz="1600" b="1" dirty="0">
                <a:solidFill>
                  <a:schemeClr val="dk1"/>
                </a:solidFill>
              </a:rPr>
              <a:t> </a:t>
            </a:r>
            <a:r>
              <a:rPr lang="en-US" sz="1600" b="1" dirty="0" err="1">
                <a:solidFill>
                  <a:schemeClr val="dk1"/>
                </a:solidFill>
              </a:rPr>
              <a:t>по</a:t>
            </a:r>
            <a:r>
              <a:rPr lang="en-US" sz="1600" b="1" dirty="0">
                <a:solidFill>
                  <a:schemeClr val="dk1"/>
                </a:solidFill>
              </a:rPr>
              <a:t> </a:t>
            </a:r>
            <a:r>
              <a:rPr lang="en-US" sz="1600" b="1" dirty="0" err="1">
                <a:solidFill>
                  <a:schemeClr val="dk1"/>
                </a:solidFill>
              </a:rPr>
              <a:t>освобождению</a:t>
            </a:r>
            <a:r>
              <a:rPr lang="en-US" sz="1600" b="1" dirty="0">
                <a:solidFill>
                  <a:schemeClr val="dk1"/>
                </a:solidFill>
              </a:rPr>
              <a:t> </a:t>
            </a:r>
            <a:r>
              <a:rPr lang="en-US" sz="1600" b="1" dirty="0" err="1">
                <a:solidFill>
                  <a:schemeClr val="dk1"/>
                </a:solidFill>
              </a:rPr>
              <a:t>заложников</a:t>
            </a:r>
            <a:r>
              <a:rPr lang="en-US" sz="1600" b="1" dirty="0">
                <a:solidFill>
                  <a:schemeClr val="dk1"/>
                </a:solidFill>
              </a:rPr>
              <a:t> </a:t>
            </a:r>
            <a:br>
              <a:rPr lang="en-US" sz="1600" b="1" dirty="0">
                <a:solidFill>
                  <a:schemeClr val="dk1"/>
                </a:solidFill>
              </a:rPr>
            </a:br>
            <a:r>
              <a:rPr lang="en-US" sz="1600" b="1" dirty="0" err="1">
                <a:solidFill>
                  <a:schemeClr val="dk1"/>
                </a:solidFill>
              </a:rPr>
              <a:t>необходимо</a:t>
            </a:r>
            <a:r>
              <a:rPr lang="en-US" sz="1600" b="1" dirty="0">
                <a:solidFill>
                  <a:schemeClr val="dk1"/>
                </a:solidFill>
              </a:rPr>
              <a:t> </a:t>
            </a:r>
            <a:r>
              <a:rPr lang="en-US" sz="1600" b="1" dirty="0" err="1">
                <a:solidFill>
                  <a:schemeClr val="dk1"/>
                </a:solidFill>
              </a:rPr>
              <a:t>соблюдать</a:t>
            </a:r>
            <a:r>
              <a:rPr lang="en-US" sz="1600" b="1" dirty="0">
                <a:solidFill>
                  <a:schemeClr val="dk1"/>
                </a:solidFill>
              </a:rPr>
              <a:t> </a:t>
            </a:r>
            <a:r>
              <a:rPr lang="en-US" sz="1600" b="1" dirty="0" err="1">
                <a:solidFill>
                  <a:schemeClr val="dk1"/>
                </a:solidFill>
              </a:rPr>
              <a:t>следующие</a:t>
            </a:r>
            <a:r>
              <a:rPr lang="en-US" sz="1600" b="1" dirty="0">
                <a:solidFill>
                  <a:schemeClr val="dk1"/>
                </a:solidFill>
              </a:rPr>
              <a:t> </a:t>
            </a:r>
            <a:r>
              <a:rPr lang="en-US" sz="1600" b="1" dirty="0" err="1">
                <a:solidFill>
                  <a:schemeClr val="dk1"/>
                </a:solidFill>
              </a:rPr>
              <a:t>требования</a:t>
            </a:r>
            <a:r>
              <a:rPr lang="en-US" sz="1600" b="1" dirty="0">
                <a:solidFill>
                  <a:schemeClr val="dk1"/>
                </a:solidFill>
              </a:rPr>
              <a:t>: </a:t>
            </a:r>
            <a:endParaRPr sz="1600" b="1" i="0" u="none" strike="noStrike" cap="none" dirty="0">
              <a:solidFill>
                <a:schemeClr val="dk1"/>
              </a:solidFill>
              <a:latin typeface="Arial"/>
              <a:ea typeface="Arial"/>
              <a:cs typeface="Arial"/>
            </a:endParaRPr>
          </a:p>
        </p:txBody>
      </p:sp>
      <p:sp>
        <p:nvSpPr>
          <p:cNvPr id="34" name="Google Shape;408;g1bc6e687a7d_0_864"/>
          <p:cNvSpPr/>
          <p:nvPr/>
        </p:nvSpPr>
        <p:spPr bwMode="auto">
          <a:xfrm>
            <a:off x="884250" y="6449725"/>
            <a:ext cx="3567300" cy="9147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5" name="Google Shape;409;g1bc6e687a7d_0_864"/>
          <p:cNvSpPr/>
          <p:nvPr/>
        </p:nvSpPr>
        <p:spPr bwMode="auto">
          <a:xfrm>
            <a:off x="1114339" y="6542600"/>
            <a:ext cx="3109500" cy="786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300" b="1" i="1">
                <a:solidFill>
                  <a:schemeClr val="dk1"/>
                </a:solidFill>
              </a:rPr>
              <a:t>лечь на пол лицом вниз, по возможности прижавшись к стене, голову закрыть руками и не двигаться</a:t>
            </a:r>
            <a:endParaRPr sz="1200" b="0" u="none" strike="noStrike" cap="none">
              <a:solidFill>
                <a:schemeClr val="dk1"/>
              </a:solidFill>
              <a:latin typeface="Arial"/>
              <a:ea typeface="Arial"/>
              <a:cs typeface="Arial"/>
            </a:endParaRPr>
          </a:p>
        </p:txBody>
      </p:sp>
      <p:sp>
        <p:nvSpPr>
          <p:cNvPr id="36" name="Google Shape;410;g1bc6e687a7d_0_864"/>
          <p:cNvSpPr/>
          <p:nvPr/>
        </p:nvSpPr>
        <p:spPr bwMode="auto">
          <a:xfrm>
            <a:off x="4646225" y="6449725"/>
            <a:ext cx="3771600" cy="9147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7" name="Google Shape;411;g1bc6e687a7d_0_864"/>
          <p:cNvSpPr/>
          <p:nvPr/>
        </p:nvSpPr>
        <p:spPr bwMode="auto">
          <a:xfrm>
            <a:off x="4876325" y="6542600"/>
            <a:ext cx="3435600" cy="786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300" b="1" i="1" dirty="0" err="1">
                <a:solidFill>
                  <a:schemeClr val="dk1"/>
                </a:solidFill>
              </a:rPr>
              <a:t>не</a:t>
            </a:r>
            <a:r>
              <a:rPr lang="en-US" sz="1300" b="1" i="1" dirty="0">
                <a:solidFill>
                  <a:schemeClr val="dk1"/>
                </a:solidFill>
              </a:rPr>
              <a:t> </a:t>
            </a:r>
            <a:r>
              <a:rPr lang="en-US" sz="1300" b="1" i="1" dirty="0" err="1">
                <a:solidFill>
                  <a:schemeClr val="dk1"/>
                </a:solidFill>
              </a:rPr>
              <a:t>бежать</a:t>
            </a:r>
            <a:r>
              <a:rPr lang="en-US" sz="1300" b="1" i="1" dirty="0">
                <a:solidFill>
                  <a:schemeClr val="dk1"/>
                </a:solidFill>
              </a:rPr>
              <a:t> </a:t>
            </a:r>
            <a:r>
              <a:rPr lang="en-US" sz="1300" b="1" i="1" dirty="0" err="1">
                <a:solidFill>
                  <a:schemeClr val="dk1"/>
                </a:solidFill>
              </a:rPr>
              <a:t>навстречу</a:t>
            </a:r>
            <a:r>
              <a:rPr lang="en-US" sz="1300" b="1" i="1" dirty="0">
                <a:solidFill>
                  <a:schemeClr val="dk1"/>
                </a:solidFill>
              </a:rPr>
              <a:t> </a:t>
            </a:r>
            <a:r>
              <a:rPr lang="en-US" sz="1300" b="1" i="1" dirty="0" err="1">
                <a:solidFill>
                  <a:schemeClr val="dk1"/>
                </a:solidFill>
              </a:rPr>
              <a:t>сотрудникам</a:t>
            </a:r>
            <a:r>
              <a:rPr lang="en-US" sz="1300" b="1" i="1" dirty="0">
                <a:solidFill>
                  <a:schemeClr val="dk1"/>
                </a:solidFill>
              </a:rPr>
              <a:t> </a:t>
            </a:r>
            <a:r>
              <a:rPr lang="en-US" sz="1300" b="1" i="1" dirty="0" err="1">
                <a:solidFill>
                  <a:schemeClr val="dk1"/>
                </a:solidFill>
              </a:rPr>
              <a:t>спецподразделений</a:t>
            </a:r>
            <a:r>
              <a:rPr lang="en-US" sz="1300" b="1" i="1" dirty="0">
                <a:solidFill>
                  <a:schemeClr val="dk1"/>
                </a:solidFill>
              </a:rPr>
              <a:t> </a:t>
            </a:r>
            <a:r>
              <a:rPr lang="en-US" sz="1300" b="1" i="1" dirty="0" err="1">
                <a:solidFill>
                  <a:schemeClr val="dk1"/>
                </a:solidFill>
              </a:rPr>
              <a:t>или</a:t>
            </a:r>
            <a:r>
              <a:rPr lang="en-US" sz="1300" b="1" i="1" dirty="0">
                <a:solidFill>
                  <a:schemeClr val="dk1"/>
                </a:solidFill>
              </a:rPr>
              <a:t> </a:t>
            </a:r>
            <a:r>
              <a:rPr lang="en-US" sz="1300" b="1" i="1" dirty="0" err="1">
                <a:solidFill>
                  <a:schemeClr val="dk1"/>
                </a:solidFill>
              </a:rPr>
              <a:t>от</a:t>
            </a:r>
            <a:r>
              <a:rPr lang="en-US" sz="1300" b="1" i="1" dirty="0">
                <a:solidFill>
                  <a:schemeClr val="dk1"/>
                </a:solidFill>
              </a:rPr>
              <a:t> </a:t>
            </a:r>
            <a:r>
              <a:rPr lang="en-US" sz="1300" b="1" i="1" dirty="0" err="1">
                <a:solidFill>
                  <a:schemeClr val="dk1"/>
                </a:solidFill>
              </a:rPr>
              <a:t>них</a:t>
            </a:r>
            <a:r>
              <a:rPr lang="en-US" sz="1300" b="1" i="1" dirty="0">
                <a:solidFill>
                  <a:schemeClr val="dk1"/>
                </a:solidFill>
              </a:rPr>
              <a:t>, </a:t>
            </a:r>
            <a:r>
              <a:rPr lang="en-US" sz="1300" b="1" i="1" dirty="0" err="1">
                <a:solidFill>
                  <a:schemeClr val="dk1"/>
                </a:solidFill>
              </a:rPr>
              <a:t>так</a:t>
            </a:r>
            <a:r>
              <a:rPr lang="en-US" sz="1300" b="1" i="1" dirty="0">
                <a:solidFill>
                  <a:schemeClr val="dk1"/>
                </a:solidFill>
              </a:rPr>
              <a:t> </a:t>
            </a:r>
            <a:r>
              <a:rPr lang="en-US" sz="1300" b="1" i="1" dirty="0" err="1">
                <a:solidFill>
                  <a:schemeClr val="dk1"/>
                </a:solidFill>
              </a:rPr>
              <a:t>как</a:t>
            </a:r>
            <a:r>
              <a:rPr lang="en-US" sz="1300" b="1" i="1" dirty="0">
                <a:solidFill>
                  <a:schemeClr val="dk1"/>
                </a:solidFill>
              </a:rPr>
              <a:t> </a:t>
            </a:r>
            <a:r>
              <a:rPr lang="en-US" sz="1300" b="1" i="1" dirty="0" err="1">
                <a:solidFill>
                  <a:schemeClr val="dk1"/>
                </a:solidFill>
              </a:rPr>
              <a:t>они</a:t>
            </a:r>
            <a:r>
              <a:rPr lang="en-US" sz="1300" b="1" i="1" dirty="0">
                <a:solidFill>
                  <a:schemeClr val="dk1"/>
                </a:solidFill>
              </a:rPr>
              <a:t> </a:t>
            </a:r>
            <a:r>
              <a:rPr lang="en-US" sz="1300" b="1" i="1" dirty="0" err="1">
                <a:solidFill>
                  <a:schemeClr val="dk1"/>
                </a:solidFill>
              </a:rPr>
              <a:t>могут</a:t>
            </a:r>
            <a:r>
              <a:rPr lang="en-US" sz="1300" b="1" i="1" dirty="0">
                <a:solidFill>
                  <a:schemeClr val="dk1"/>
                </a:solidFill>
              </a:rPr>
              <a:t> </a:t>
            </a:r>
            <a:r>
              <a:rPr lang="en-US" sz="1300" b="1" i="1" dirty="0" err="1">
                <a:solidFill>
                  <a:schemeClr val="dk1"/>
                </a:solidFill>
              </a:rPr>
              <a:t>принять</a:t>
            </a:r>
            <a:r>
              <a:rPr lang="en-US" sz="1300" b="1" i="1" dirty="0">
                <a:solidFill>
                  <a:schemeClr val="dk1"/>
                </a:solidFill>
              </a:rPr>
              <a:t> </a:t>
            </a:r>
            <a:r>
              <a:rPr lang="en-US" sz="1300" b="1" i="1" dirty="0" err="1">
                <a:solidFill>
                  <a:schemeClr val="dk1"/>
                </a:solidFill>
              </a:rPr>
              <a:t>бегущего</a:t>
            </a:r>
            <a:r>
              <a:rPr lang="en-US" sz="1300" b="1" i="1" dirty="0">
                <a:solidFill>
                  <a:schemeClr val="dk1"/>
                </a:solidFill>
              </a:rPr>
              <a:t> за </a:t>
            </a:r>
            <a:r>
              <a:rPr lang="en-US" sz="1300" b="1" i="1" dirty="0" err="1">
                <a:solidFill>
                  <a:schemeClr val="dk1"/>
                </a:solidFill>
              </a:rPr>
              <a:t>преступника</a:t>
            </a:r>
            <a:endParaRPr sz="1200" b="0" u="none" strike="noStrike" cap="none" dirty="0">
              <a:solidFill>
                <a:schemeClr val="dk1"/>
              </a:solidFill>
              <a:latin typeface="Arial"/>
              <a:ea typeface="Arial"/>
              <a:cs typeface="Arial"/>
            </a:endParaRPr>
          </a:p>
        </p:txBody>
      </p:sp>
      <p:sp>
        <p:nvSpPr>
          <p:cNvPr id="38" name="Google Shape;412;g1bc6e687a7d_0_864"/>
          <p:cNvSpPr/>
          <p:nvPr/>
        </p:nvSpPr>
        <p:spPr bwMode="auto">
          <a:xfrm>
            <a:off x="8570775" y="6449725"/>
            <a:ext cx="3435600" cy="9147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9" name="Google Shape;413;g1bc6e687a7d_0_864"/>
          <p:cNvSpPr/>
          <p:nvPr/>
        </p:nvSpPr>
        <p:spPr bwMode="auto">
          <a:xfrm>
            <a:off x="8800864" y="6542600"/>
            <a:ext cx="3109500" cy="786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300" b="1" i="1">
                <a:solidFill>
                  <a:schemeClr val="dk1"/>
                </a:solidFill>
              </a:rPr>
              <a:t>если есть возможность, необходимо держаться подальше от проемов дверей и окон</a:t>
            </a:r>
            <a:endParaRPr sz="1200" b="0" u="none" strike="noStrike" cap="none">
              <a:solidFill>
                <a:schemeClr val="dk1"/>
              </a:solidFill>
              <a:latin typeface="Arial"/>
              <a:ea typeface="Arial"/>
              <a:cs typeface="Arial"/>
            </a:endParaRPr>
          </a:p>
        </p:txBody>
      </p:sp>
      <p:pic>
        <p:nvPicPr>
          <p:cNvPr id="40" name="Google Shape;414;g1bc6e687a7d_0_864"/>
          <p:cNvPicPr/>
          <p:nvPr/>
        </p:nvPicPr>
        <p:blipFill>
          <a:blip r:embed="rId4">
            <a:alphaModFix/>
          </a:blip>
          <a:srcRect l="11263" t="41659" r="45976" b="33762"/>
          <a:stretch/>
        </p:blipFill>
        <p:spPr bwMode="auto">
          <a:xfrm flipH="1">
            <a:off x="60454" y="6542599"/>
            <a:ext cx="1066448" cy="78599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419;g1bc6e687a7d_0_954"/>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dirty="0">
                <a:solidFill>
                  <a:srgbClr val="002060"/>
                </a:solidFill>
              </a:rPr>
              <a:t>АЛГОРИТМ</a:t>
            </a:r>
            <a:br>
              <a:rPr lang="en-US" sz="1600" b="1" dirty="0">
                <a:solidFill>
                  <a:srgbClr val="002060"/>
                </a:solidFill>
              </a:rPr>
            </a:br>
            <a:r>
              <a:rPr lang="en-US" sz="1600" b="1" dirty="0" err="1">
                <a:solidFill>
                  <a:srgbClr val="002060"/>
                </a:solidFill>
              </a:rPr>
              <a:t>действий</a:t>
            </a:r>
            <a:r>
              <a:rPr lang="en-US" sz="1600" b="1" dirty="0">
                <a:solidFill>
                  <a:srgbClr val="002060"/>
                </a:solidFill>
              </a:rPr>
              <a:t> при </a:t>
            </a:r>
            <a:r>
              <a:rPr lang="en-US" sz="1600" b="1" dirty="0" err="1">
                <a:solidFill>
                  <a:srgbClr val="002060"/>
                </a:solidFill>
              </a:rPr>
              <a:t>атаке</a:t>
            </a:r>
            <a:r>
              <a:rPr lang="en-US" sz="1600" b="1" dirty="0">
                <a:solidFill>
                  <a:srgbClr val="002060"/>
                </a:solidFill>
              </a:rPr>
              <a:t> </a:t>
            </a:r>
            <a:r>
              <a:rPr lang="en-US" sz="1600" b="1" dirty="0" err="1">
                <a:solidFill>
                  <a:srgbClr val="002060"/>
                </a:solidFill>
              </a:rPr>
              <a:t>организации</a:t>
            </a:r>
            <a:r>
              <a:rPr lang="en-US" sz="1600" b="1" dirty="0">
                <a:solidFill>
                  <a:srgbClr val="002060"/>
                </a:solidFill>
              </a:rPr>
              <a:t> </a:t>
            </a:r>
            <a:r>
              <a:rPr lang="en-US" sz="1600" b="1" dirty="0" err="1">
                <a:solidFill>
                  <a:srgbClr val="002060"/>
                </a:solidFill>
              </a:rPr>
              <a:t>образования</a:t>
            </a:r>
            <a:r>
              <a:rPr lang="en-US" sz="1600" b="1" dirty="0">
                <a:solidFill>
                  <a:srgbClr val="002060"/>
                </a:solidFill>
              </a:rPr>
              <a:t> </a:t>
            </a:r>
            <a:r>
              <a:rPr lang="en-US" sz="1600" b="1" dirty="0" err="1">
                <a:solidFill>
                  <a:srgbClr val="002060"/>
                </a:solidFill>
              </a:rPr>
              <a:t>террористами</a:t>
            </a:r>
            <a:endParaRPr sz="1600" b="1" dirty="0">
              <a:solidFill>
                <a:srgbClr val="002060"/>
              </a:solidFill>
            </a:endParaRPr>
          </a:p>
        </p:txBody>
      </p:sp>
      <p:sp>
        <p:nvSpPr>
          <p:cNvPr id="5" name="Google Shape;420;g1bc6e687a7d_0_954"/>
          <p:cNvSpPr/>
          <p:nvPr/>
        </p:nvSpPr>
        <p:spPr bwMode="auto">
          <a:xfrm>
            <a:off x="0" y="940280"/>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421;g1bc6e687a7d_0_954"/>
          <p:cNvSpPr/>
          <p:nvPr/>
        </p:nvSpPr>
        <p:spPr bwMode="auto">
          <a:xfrm>
            <a:off x="4221003" y="932978"/>
            <a:ext cx="35988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i="0" u="none" strike="noStrike" cap="none">
                <a:solidFill>
                  <a:srgbClr val="000000"/>
                </a:solidFill>
                <a:latin typeface="Arial"/>
                <a:ea typeface="Arial"/>
                <a:cs typeface="Arial"/>
              </a:rPr>
              <a:t>ДЕЙСТВИЯ РУКОВОДИТЕЛЯ:</a:t>
            </a:r>
            <a:endParaRPr sz="1600" b="1" i="0" u="none" strike="noStrike" cap="none">
              <a:solidFill>
                <a:schemeClr val="dk1"/>
              </a:solidFill>
              <a:latin typeface="Arial"/>
              <a:ea typeface="Arial"/>
              <a:cs typeface="Arial"/>
            </a:endParaRPr>
          </a:p>
        </p:txBody>
      </p:sp>
      <p:pic>
        <p:nvPicPr>
          <p:cNvPr id="7" name="Google Shape;422;g1bc6e687a7d_0_954"/>
          <p:cNvPicPr/>
          <p:nvPr/>
        </p:nvPicPr>
        <p:blipFill>
          <a:blip r:embed="rId2">
            <a:alphaModFix/>
          </a:blip>
          <a:stretch/>
        </p:blipFill>
        <p:spPr bwMode="auto">
          <a:xfrm>
            <a:off x="203137" y="1171425"/>
            <a:ext cx="551050" cy="1234800"/>
          </a:xfrm>
          <a:prstGeom prst="rect">
            <a:avLst/>
          </a:prstGeom>
          <a:noFill/>
          <a:ln>
            <a:noFill/>
          </a:ln>
        </p:spPr>
      </p:pic>
      <p:sp>
        <p:nvSpPr>
          <p:cNvPr id="8" name="Google Shape;423;g1bc6e687a7d_0_954"/>
          <p:cNvSpPr/>
          <p:nvPr/>
        </p:nvSpPr>
        <p:spPr bwMode="auto">
          <a:xfrm>
            <a:off x="3348079" y="18694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424;g1bc6e687a7d_0_954"/>
          <p:cNvSpPr/>
          <p:nvPr/>
        </p:nvSpPr>
        <p:spPr bwMode="auto">
          <a:xfrm>
            <a:off x="6794533" y="18694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425;g1bc6e687a7d_0_954"/>
          <p:cNvSpPr/>
          <p:nvPr/>
        </p:nvSpPr>
        <p:spPr bwMode="auto">
          <a:xfrm>
            <a:off x="10113292" y="18694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1" name="Google Shape;426;g1bc6e687a7d_0_954"/>
          <p:cNvSpPr/>
          <p:nvPr/>
        </p:nvSpPr>
        <p:spPr bwMode="auto">
          <a:xfrm>
            <a:off x="754186" y="1402775"/>
            <a:ext cx="2535900" cy="1047299"/>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200">
                <a:solidFill>
                  <a:schemeClr val="dk1"/>
                </a:solidFill>
              </a:rPr>
              <a:t>организовать максимально возможные условия для безопасности обучающихся, воспитанников, педагогов и других сотрудников</a:t>
            </a:r>
            <a:endParaRPr sz="1200" b="0" i="0" u="none" strike="noStrike" cap="none">
              <a:solidFill>
                <a:schemeClr val="dk1"/>
              </a:solidFill>
              <a:latin typeface="Arial"/>
              <a:ea typeface="Arial"/>
              <a:cs typeface="Arial"/>
            </a:endParaRPr>
          </a:p>
        </p:txBody>
      </p:sp>
      <p:sp>
        <p:nvSpPr>
          <p:cNvPr id="12" name="Google Shape;427;g1bc6e687a7d_0_954"/>
          <p:cNvSpPr/>
          <p:nvPr/>
        </p:nvSpPr>
        <p:spPr bwMode="auto">
          <a:xfrm>
            <a:off x="3815067" y="1388675"/>
            <a:ext cx="2967300" cy="1047299"/>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200">
                <a:solidFill>
                  <a:schemeClr val="dk1"/>
                </a:solidFill>
              </a:rPr>
              <a:t>незамедлительная передача информации в правоохранительные и/или специальные государственные органы о выявлении на объекте подозрительного лица или группы лиц</a:t>
            </a:r>
            <a:endParaRPr sz="1200" b="0" i="0" u="none" strike="noStrike" cap="none">
              <a:solidFill>
                <a:schemeClr val="dk1"/>
              </a:solidFill>
              <a:latin typeface="Arial"/>
              <a:ea typeface="Arial"/>
              <a:cs typeface="Arial"/>
            </a:endParaRPr>
          </a:p>
        </p:txBody>
      </p:sp>
      <p:sp>
        <p:nvSpPr>
          <p:cNvPr id="13" name="Google Shape;428;g1bc6e687a7d_0_954"/>
          <p:cNvSpPr/>
          <p:nvPr/>
        </p:nvSpPr>
        <p:spPr bwMode="auto">
          <a:xfrm>
            <a:off x="10568088" y="1388675"/>
            <a:ext cx="1526400" cy="1047299"/>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200">
                <a:solidFill>
                  <a:schemeClr val="dk1"/>
                </a:solidFill>
              </a:rPr>
              <a:t>обеспечение организованной эвакуации людей и собственной безопасности</a:t>
            </a:r>
            <a:endParaRPr sz="1200" b="0" i="0" u="none" strike="noStrike" cap="none">
              <a:solidFill>
                <a:schemeClr val="dk1"/>
              </a:solidFill>
              <a:latin typeface="Arial"/>
              <a:ea typeface="Arial"/>
              <a:cs typeface="Arial"/>
            </a:endParaRPr>
          </a:p>
        </p:txBody>
      </p:sp>
      <p:sp>
        <p:nvSpPr>
          <p:cNvPr id="14" name="Google Shape;429;g1bc6e687a7d_0_954"/>
          <p:cNvSpPr/>
          <p:nvPr/>
        </p:nvSpPr>
        <p:spPr bwMode="auto">
          <a:xfrm>
            <a:off x="7288637" y="1388675"/>
            <a:ext cx="2824800" cy="1047299"/>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200">
                <a:solidFill>
                  <a:schemeClr val="dk1"/>
                </a:solidFill>
              </a:rPr>
              <a:t>предоставление сотрудникам правоохранительных органов максимально полной информации о подозрительном лице, которая может сократить время выявления и задержания злоумышленника</a:t>
            </a:r>
            <a:endParaRPr sz="1200" b="0" i="0" u="none" strike="noStrike" cap="none">
              <a:solidFill>
                <a:schemeClr val="dk1"/>
              </a:solidFill>
              <a:latin typeface="Arial"/>
              <a:ea typeface="Arial"/>
              <a:cs typeface="Arial"/>
            </a:endParaRPr>
          </a:p>
        </p:txBody>
      </p:sp>
      <p:sp>
        <p:nvSpPr>
          <p:cNvPr id="15" name="Google Shape;430;g1bc6e687a7d_0_954"/>
          <p:cNvSpPr/>
          <p:nvPr/>
        </p:nvSpPr>
        <p:spPr bwMode="auto">
          <a:xfrm>
            <a:off x="0" y="3277012"/>
            <a:ext cx="12239700" cy="1933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6" name="Google Shape;431;g1bc6e687a7d_0_954"/>
          <p:cNvSpPr/>
          <p:nvPr/>
        </p:nvSpPr>
        <p:spPr bwMode="auto">
          <a:xfrm>
            <a:off x="231563" y="3667475"/>
            <a:ext cx="3700200" cy="126209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7" name="Google Shape;432;g1bc6e687a7d_0_954"/>
          <p:cNvSpPr/>
          <p:nvPr/>
        </p:nvSpPr>
        <p:spPr bwMode="auto">
          <a:xfrm>
            <a:off x="2235391" y="2882374"/>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i="0" u="none" strike="noStrike" cap="none">
                <a:solidFill>
                  <a:schemeClr val="dk1"/>
                </a:solidFill>
                <a:latin typeface="Arial"/>
                <a:ea typeface="Arial"/>
                <a:cs typeface="Arial"/>
              </a:rPr>
              <a:t>ДЕЙСТВИЯ ПЕРСОНАЛА (СОТРУДНИКИ, ПЕДАГОГИ)</a:t>
            </a:r>
            <a:endParaRPr sz="1600" b="1" i="0" u="none" strike="noStrike" cap="none">
              <a:solidFill>
                <a:schemeClr val="dk1"/>
              </a:solidFill>
              <a:latin typeface="Arial"/>
              <a:ea typeface="Arial"/>
              <a:cs typeface="Arial"/>
            </a:endParaRPr>
          </a:p>
        </p:txBody>
      </p:sp>
      <p:sp>
        <p:nvSpPr>
          <p:cNvPr id="18" name="Google Shape;433;g1bc6e687a7d_0_954"/>
          <p:cNvSpPr/>
          <p:nvPr/>
        </p:nvSpPr>
        <p:spPr bwMode="auto">
          <a:xfrm>
            <a:off x="186601" y="3694700"/>
            <a:ext cx="3759300" cy="123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dirty="0" err="1">
                <a:solidFill>
                  <a:schemeClr val="dk1"/>
                </a:solidFill>
              </a:rPr>
              <a:t>организовать</a:t>
            </a:r>
            <a:r>
              <a:rPr lang="en-US" dirty="0">
                <a:solidFill>
                  <a:schemeClr val="dk1"/>
                </a:solidFill>
              </a:rPr>
              <a:t> защиту </a:t>
            </a:r>
            <a:r>
              <a:rPr lang="en-US" dirty="0" err="1">
                <a:solidFill>
                  <a:schemeClr val="dk1"/>
                </a:solidFill>
              </a:rPr>
              <a:t>находящихся</a:t>
            </a:r>
            <a:r>
              <a:rPr lang="en-US" dirty="0">
                <a:solidFill>
                  <a:schemeClr val="dk1"/>
                </a:solidFill>
              </a:rPr>
              <a:t> </a:t>
            </a:r>
            <a:r>
              <a:rPr lang="en-US" dirty="0" err="1">
                <a:solidFill>
                  <a:schemeClr val="dk1"/>
                </a:solidFill>
              </a:rPr>
              <a:t>рядом</a:t>
            </a:r>
            <a:r>
              <a:rPr lang="en-US" dirty="0">
                <a:solidFill>
                  <a:schemeClr val="dk1"/>
                </a:solidFill>
              </a:rPr>
              <a:t> </a:t>
            </a:r>
            <a:r>
              <a:rPr lang="en-US" dirty="0" err="1">
                <a:solidFill>
                  <a:schemeClr val="dk1"/>
                </a:solidFill>
              </a:rPr>
              <a:t>обучающихся</a:t>
            </a:r>
            <a:r>
              <a:rPr lang="en-US" dirty="0">
                <a:solidFill>
                  <a:schemeClr val="dk1"/>
                </a:solidFill>
              </a:rPr>
              <a:t>: </a:t>
            </a:r>
            <a:r>
              <a:rPr lang="en-US" dirty="0" err="1">
                <a:solidFill>
                  <a:schemeClr val="dk1"/>
                </a:solidFill>
              </a:rPr>
              <a:t>незаметно</a:t>
            </a:r>
            <a:r>
              <a:rPr lang="en-US" dirty="0">
                <a:solidFill>
                  <a:schemeClr val="dk1"/>
                </a:solidFill>
              </a:rPr>
              <a:t> </a:t>
            </a:r>
            <a:r>
              <a:rPr lang="en-US" dirty="0" err="1">
                <a:solidFill>
                  <a:schemeClr val="dk1"/>
                </a:solidFill>
              </a:rPr>
              <a:t>вывести</a:t>
            </a:r>
            <a:r>
              <a:rPr lang="en-US" dirty="0">
                <a:solidFill>
                  <a:schemeClr val="dk1"/>
                </a:solidFill>
              </a:rPr>
              <a:t> </a:t>
            </a:r>
            <a:r>
              <a:rPr lang="en-US" dirty="0" err="1">
                <a:solidFill>
                  <a:schemeClr val="dk1"/>
                </a:solidFill>
              </a:rPr>
              <a:t>из</a:t>
            </a:r>
            <a:r>
              <a:rPr lang="en-US" dirty="0">
                <a:solidFill>
                  <a:schemeClr val="dk1"/>
                </a:solidFill>
              </a:rPr>
              <a:t> здания </a:t>
            </a:r>
            <a:r>
              <a:rPr lang="en-US" dirty="0" err="1">
                <a:solidFill>
                  <a:schemeClr val="dk1"/>
                </a:solidFill>
              </a:rPr>
              <a:t>или</a:t>
            </a:r>
            <a:r>
              <a:rPr lang="en-US" dirty="0">
                <a:solidFill>
                  <a:schemeClr val="dk1"/>
                </a:solidFill>
              </a:rPr>
              <a:t> укрыться в </a:t>
            </a:r>
            <a:r>
              <a:rPr lang="en-US" dirty="0" err="1">
                <a:solidFill>
                  <a:schemeClr val="dk1"/>
                </a:solidFill>
              </a:rPr>
              <a:t>помещении</a:t>
            </a:r>
            <a:r>
              <a:rPr lang="en-US" dirty="0">
                <a:solidFill>
                  <a:schemeClr val="dk1"/>
                </a:solidFill>
              </a:rPr>
              <a:t>, </a:t>
            </a:r>
            <a:r>
              <a:rPr lang="en-US" dirty="0" err="1">
                <a:solidFill>
                  <a:schemeClr val="dk1"/>
                </a:solidFill>
              </a:rPr>
              <a:t>заблокировать</a:t>
            </a:r>
            <a:r>
              <a:rPr lang="en-US" dirty="0">
                <a:solidFill>
                  <a:schemeClr val="dk1"/>
                </a:solidFill>
              </a:rPr>
              <a:t> </a:t>
            </a:r>
            <a:r>
              <a:rPr lang="en-US" dirty="0" err="1">
                <a:solidFill>
                  <a:schemeClr val="dk1"/>
                </a:solidFill>
              </a:rPr>
              <a:t>дверь</a:t>
            </a:r>
            <a:r>
              <a:rPr lang="en-US" dirty="0">
                <a:solidFill>
                  <a:schemeClr val="dk1"/>
                </a:solidFill>
              </a:rPr>
              <a:t>, </a:t>
            </a:r>
            <a:r>
              <a:rPr lang="en-US" dirty="0" err="1">
                <a:solidFill>
                  <a:schemeClr val="dk1"/>
                </a:solidFill>
              </a:rPr>
              <a:t>дождаться</a:t>
            </a:r>
            <a:r>
              <a:rPr lang="en-US" dirty="0">
                <a:solidFill>
                  <a:schemeClr val="dk1"/>
                </a:solidFill>
              </a:rPr>
              <a:t> </a:t>
            </a:r>
            <a:r>
              <a:rPr lang="en-US" dirty="0" err="1">
                <a:solidFill>
                  <a:schemeClr val="dk1"/>
                </a:solidFill>
              </a:rPr>
              <a:t>прибытия</a:t>
            </a:r>
            <a:r>
              <a:rPr lang="en-US" dirty="0">
                <a:solidFill>
                  <a:schemeClr val="dk1"/>
                </a:solidFill>
              </a:rPr>
              <a:t> </a:t>
            </a:r>
            <a:r>
              <a:rPr lang="en-US" dirty="0" err="1">
                <a:solidFill>
                  <a:schemeClr val="dk1"/>
                </a:solidFill>
              </a:rPr>
              <a:t>сотрудников</a:t>
            </a:r>
            <a:r>
              <a:rPr lang="en-US" dirty="0">
                <a:solidFill>
                  <a:schemeClr val="dk1"/>
                </a:solidFill>
              </a:rPr>
              <a:t> </a:t>
            </a:r>
            <a:r>
              <a:rPr lang="en-US" dirty="0" err="1">
                <a:solidFill>
                  <a:schemeClr val="dk1"/>
                </a:solidFill>
              </a:rPr>
              <a:t>правопорядка</a:t>
            </a:r>
            <a:endParaRPr b="0" i="0" u="none" strike="noStrike" cap="none" dirty="0">
              <a:solidFill>
                <a:schemeClr val="dk1"/>
              </a:solidFill>
              <a:latin typeface="Arial"/>
              <a:ea typeface="Arial"/>
              <a:cs typeface="Arial"/>
            </a:endParaRPr>
          </a:p>
        </p:txBody>
      </p:sp>
      <p:sp>
        <p:nvSpPr>
          <p:cNvPr id="19" name="Google Shape;434;g1bc6e687a7d_0_954"/>
          <p:cNvSpPr/>
          <p:nvPr/>
        </p:nvSpPr>
        <p:spPr bwMode="auto">
          <a:xfrm>
            <a:off x="4105588" y="3667475"/>
            <a:ext cx="3700200" cy="126209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435;g1bc6e687a7d_0_954"/>
          <p:cNvSpPr/>
          <p:nvPr/>
        </p:nvSpPr>
        <p:spPr bwMode="auto">
          <a:xfrm>
            <a:off x="4164550" y="3813550"/>
            <a:ext cx="3465600" cy="123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dirty="0" err="1">
                <a:solidFill>
                  <a:schemeClr val="dk1"/>
                </a:solidFill>
              </a:rPr>
              <a:t>защититься</a:t>
            </a:r>
            <a:r>
              <a:rPr lang="en-US" dirty="0">
                <a:solidFill>
                  <a:schemeClr val="dk1"/>
                </a:solidFill>
              </a:rPr>
              <a:t>: </a:t>
            </a:r>
            <a:r>
              <a:rPr lang="en-US" dirty="0" err="1">
                <a:solidFill>
                  <a:schemeClr val="dk1"/>
                </a:solidFill>
              </a:rPr>
              <a:t>незаметно</a:t>
            </a:r>
            <a:r>
              <a:rPr lang="en-US" dirty="0">
                <a:solidFill>
                  <a:schemeClr val="dk1"/>
                </a:solidFill>
              </a:rPr>
              <a:t> </a:t>
            </a:r>
            <a:r>
              <a:rPr lang="en-US" dirty="0" err="1">
                <a:solidFill>
                  <a:schemeClr val="dk1"/>
                </a:solidFill>
              </a:rPr>
              <a:t>покинуть</a:t>
            </a:r>
            <a:r>
              <a:rPr lang="en-US" dirty="0">
                <a:solidFill>
                  <a:schemeClr val="dk1"/>
                </a:solidFill>
              </a:rPr>
              <a:t> </a:t>
            </a:r>
            <a:r>
              <a:rPr lang="en-US" dirty="0" err="1">
                <a:solidFill>
                  <a:schemeClr val="dk1"/>
                </a:solidFill>
              </a:rPr>
              <a:t>здание</a:t>
            </a:r>
            <a:r>
              <a:rPr lang="en-US" dirty="0">
                <a:solidFill>
                  <a:schemeClr val="dk1"/>
                </a:solidFill>
              </a:rPr>
              <a:t> </a:t>
            </a:r>
            <a:r>
              <a:rPr lang="en-US" dirty="0" err="1">
                <a:solidFill>
                  <a:schemeClr val="dk1"/>
                </a:solidFill>
              </a:rPr>
              <a:t>или</a:t>
            </a:r>
            <a:r>
              <a:rPr lang="en-US" dirty="0">
                <a:solidFill>
                  <a:schemeClr val="dk1"/>
                </a:solidFill>
              </a:rPr>
              <a:t> укрыться в </a:t>
            </a:r>
            <a:r>
              <a:rPr lang="en-US" dirty="0" err="1">
                <a:solidFill>
                  <a:schemeClr val="dk1"/>
                </a:solidFill>
              </a:rPr>
              <a:t>помещении</a:t>
            </a:r>
            <a:r>
              <a:rPr lang="en-US" dirty="0">
                <a:solidFill>
                  <a:schemeClr val="dk1"/>
                </a:solidFill>
              </a:rPr>
              <a:t>, </a:t>
            </a:r>
            <a:r>
              <a:rPr lang="en-US" dirty="0" err="1">
                <a:solidFill>
                  <a:schemeClr val="dk1"/>
                </a:solidFill>
              </a:rPr>
              <a:t>заблокировать</a:t>
            </a:r>
            <a:r>
              <a:rPr lang="en-US" dirty="0">
                <a:solidFill>
                  <a:schemeClr val="dk1"/>
                </a:solidFill>
              </a:rPr>
              <a:t> </a:t>
            </a:r>
            <a:r>
              <a:rPr lang="en-US" dirty="0" err="1">
                <a:solidFill>
                  <a:schemeClr val="dk1"/>
                </a:solidFill>
              </a:rPr>
              <a:t>дверь</a:t>
            </a:r>
            <a:r>
              <a:rPr lang="en-US" dirty="0">
                <a:solidFill>
                  <a:schemeClr val="dk1"/>
                </a:solidFill>
              </a:rPr>
              <a:t>, </a:t>
            </a:r>
            <a:r>
              <a:rPr lang="en-US" dirty="0" err="1">
                <a:solidFill>
                  <a:schemeClr val="dk1"/>
                </a:solidFill>
              </a:rPr>
              <a:t>дождаться</a:t>
            </a:r>
            <a:r>
              <a:rPr lang="en-US" dirty="0">
                <a:solidFill>
                  <a:schemeClr val="dk1"/>
                </a:solidFill>
              </a:rPr>
              <a:t> </a:t>
            </a:r>
            <a:r>
              <a:rPr lang="en-US" dirty="0" err="1">
                <a:solidFill>
                  <a:schemeClr val="dk1"/>
                </a:solidFill>
              </a:rPr>
              <a:t>прибытия</a:t>
            </a:r>
            <a:r>
              <a:rPr lang="en-US" dirty="0">
                <a:solidFill>
                  <a:schemeClr val="dk1"/>
                </a:solidFill>
              </a:rPr>
              <a:t> </a:t>
            </a:r>
            <a:r>
              <a:rPr lang="en-US" dirty="0" err="1">
                <a:solidFill>
                  <a:schemeClr val="dk1"/>
                </a:solidFill>
              </a:rPr>
              <a:t>сотрудников</a:t>
            </a:r>
            <a:r>
              <a:rPr lang="en-US" dirty="0">
                <a:solidFill>
                  <a:schemeClr val="dk1"/>
                </a:solidFill>
              </a:rPr>
              <a:t> </a:t>
            </a:r>
            <a:r>
              <a:rPr lang="en-US" dirty="0" err="1">
                <a:solidFill>
                  <a:schemeClr val="dk1"/>
                </a:solidFill>
              </a:rPr>
              <a:t>правопорядка</a:t>
            </a:r>
            <a:endParaRPr b="0" i="0" u="none" strike="noStrike" cap="none" dirty="0">
              <a:solidFill>
                <a:schemeClr val="dk1"/>
              </a:solidFill>
              <a:latin typeface="Arial"/>
              <a:ea typeface="Arial"/>
              <a:cs typeface="Arial"/>
            </a:endParaRPr>
          </a:p>
        </p:txBody>
      </p:sp>
      <p:sp>
        <p:nvSpPr>
          <p:cNvPr id="21" name="Google Shape;436;g1bc6e687a7d_0_954"/>
          <p:cNvSpPr/>
          <p:nvPr/>
        </p:nvSpPr>
        <p:spPr bwMode="auto">
          <a:xfrm>
            <a:off x="7979613" y="3667475"/>
            <a:ext cx="4073400" cy="126209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2" name="Google Shape;437;g1bc6e687a7d_0_954"/>
          <p:cNvSpPr/>
          <p:nvPr/>
        </p:nvSpPr>
        <p:spPr bwMode="auto">
          <a:xfrm>
            <a:off x="7934638" y="3694700"/>
            <a:ext cx="4118400" cy="123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по возможности информировать любым способом правоохранительные и/или специальные государственные органы, охрану, персонал, руководство объекта о факте и обстоятельствах вооруженного нападения</a:t>
            </a:r>
            <a:endParaRPr b="0" i="0" u="none" strike="noStrike" cap="none">
              <a:solidFill>
                <a:schemeClr val="dk1"/>
              </a:solidFill>
              <a:latin typeface="Arial"/>
              <a:ea typeface="Arial"/>
              <a:cs typeface="Arial"/>
            </a:endParaRPr>
          </a:p>
        </p:txBody>
      </p:sp>
      <p:sp>
        <p:nvSpPr>
          <p:cNvPr id="23" name="Google Shape;438;g1bc6e687a7d_0_954"/>
          <p:cNvSpPr/>
          <p:nvPr/>
        </p:nvSpPr>
        <p:spPr bwMode="auto">
          <a:xfrm>
            <a:off x="3815079" y="4119059"/>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4" name="Google Shape;439;g1bc6e687a7d_0_954"/>
          <p:cNvSpPr/>
          <p:nvPr/>
        </p:nvSpPr>
        <p:spPr bwMode="auto">
          <a:xfrm>
            <a:off x="7723053" y="4119059"/>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5" name="Google Shape;440;g1bc6e687a7d_0_954"/>
          <p:cNvSpPr/>
          <p:nvPr/>
        </p:nvSpPr>
        <p:spPr bwMode="auto">
          <a:xfrm>
            <a:off x="2235391" y="5526099"/>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Действия обучающихся и родителей (законных представителей):</a:t>
            </a:r>
            <a:endParaRPr sz="1600" b="1" i="0" u="none" strike="noStrike" cap="none">
              <a:solidFill>
                <a:schemeClr val="dk1"/>
              </a:solidFill>
              <a:latin typeface="Arial"/>
              <a:ea typeface="Arial"/>
              <a:cs typeface="Arial"/>
            </a:endParaRPr>
          </a:p>
        </p:txBody>
      </p:sp>
      <p:sp>
        <p:nvSpPr>
          <p:cNvPr id="26" name="Google Shape;441;g1bc6e687a7d_0_954"/>
          <p:cNvSpPr/>
          <p:nvPr/>
        </p:nvSpPr>
        <p:spPr bwMode="auto">
          <a:xfrm>
            <a:off x="2105575" y="6037125"/>
            <a:ext cx="4372800" cy="104729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7" name="Google Shape;442;g1bc6e687a7d_0_954"/>
          <p:cNvSpPr/>
          <p:nvPr/>
        </p:nvSpPr>
        <p:spPr bwMode="auto">
          <a:xfrm>
            <a:off x="6652277" y="6037125"/>
            <a:ext cx="5371800" cy="104729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8" name="Google Shape;443;g1bc6e687a7d_0_954"/>
          <p:cNvSpPr/>
          <p:nvPr/>
        </p:nvSpPr>
        <p:spPr bwMode="auto">
          <a:xfrm>
            <a:off x="6711225" y="6037125"/>
            <a:ext cx="5312700" cy="967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по возможности информировать любым способом правоохранительные и/или специальные государственные органы, охрану, персонал, руководство объекта о факте и обстоятельствах вооруженного нападения</a:t>
            </a:r>
            <a:endParaRPr b="0" i="0" u="none" strike="noStrike" cap="none">
              <a:solidFill>
                <a:schemeClr val="dk1"/>
              </a:solidFill>
              <a:latin typeface="Arial"/>
              <a:ea typeface="Arial"/>
              <a:cs typeface="Arial"/>
            </a:endParaRPr>
          </a:p>
        </p:txBody>
      </p:sp>
      <p:sp>
        <p:nvSpPr>
          <p:cNvPr id="29" name="Google Shape;444;g1bc6e687a7d_0_954"/>
          <p:cNvSpPr/>
          <p:nvPr/>
        </p:nvSpPr>
        <p:spPr bwMode="auto">
          <a:xfrm>
            <a:off x="2019775" y="6064350"/>
            <a:ext cx="4472700" cy="865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dirty="0" err="1">
                <a:solidFill>
                  <a:schemeClr val="dk1"/>
                </a:solidFill>
              </a:rPr>
              <a:t>защититься</a:t>
            </a:r>
            <a:r>
              <a:rPr lang="en-US" dirty="0">
                <a:solidFill>
                  <a:schemeClr val="dk1"/>
                </a:solidFill>
              </a:rPr>
              <a:t>: </a:t>
            </a:r>
            <a:r>
              <a:rPr lang="en-US" dirty="0" err="1">
                <a:solidFill>
                  <a:schemeClr val="dk1"/>
                </a:solidFill>
              </a:rPr>
              <a:t>незаметно</a:t>
            </a:r>
            <a:r>
              <a:rPr lang="en-US" dirty="0">
                <a:solidFill>
                  <a:schemeClr val="dk1"/>
                </a:solidFill>
              </a:rPr>
              <a:t> </a:t>
            </a:r>
            <a:r>
              <a:rPr lang="en-US" dirty="0" err="1">
                <a:solidFill>
                  <a:schemeClr val="dk1"/>
                </a:solidFill>
              </a:rPr>
              <a:t>покинуть</a:t>
            </a:r>
            <a:r>
              <a:rPr lang="en-US" dirty="0">
                <a:solidFill>
                  <a:schemeClr val="dk1"/>
                </a:solidFill>
              </a:rPr>
              <a:t> </a:t>
            </a:r>
            <a:r>
              <a:rPr lang="en-US" dirty="0" err="1">
                <a:solidFill>
                  <a:schemeClr val="dk1"/>
                </a:solidFill>
              </a:rPr>
              <a:t>здание</a:t>
            </a:r>
            <a:r>
              <a:rPr lang="en-US" dirty="0">
                <a:solidFill>
                  <a:schemeClr val="dk1"/>
                </a:solidFill>
              </a:rPr>
              <a:t> </a:t>
            </a:r>
            <a:r>
              <a:rPr lang="en-US" dirty="0" err="1">
                <a:solidFill>
                  <a:schemeClr val="dk1"/>
                </a:solidFill>
              </a:rPr>
              <a:t>или</a:t>
            </a:r>
            <a:r>
              <a:rPr lang="en-US" dirty="0">
                <a:solidFill>
                  <a:schemeClr val="dk1"/>
                </a:solidFill>
              </a:rPr>
              <a:t> укрыться в </a:t>
            </a:r>
            <a:r>
              <a:rPr lang="en-US" dirty="0" err="1">
                <a:solidFill>
                  <a:schemeClr val="dk1"/>
                </a:solidFill>
              </a:rPr>
              <a:t>помещении</a:t>
            </a:r>
            <a:r>
              <a:rPr lang="en-US" dirty="0">
                <a:solidFill>
                  <a:schemeClr val="dk1"/>
                </a:solidFill>
              </a:rPr>
              <a:t>, </a:t>
            </a:r>
            <a:r>
              <a:rPr lang="en-US" dirty="0" err="1">
                <a:solidFill>
                  <a:schemeClr val="dk1"/>
                </a:solidFill>
              </a:rPr>
              <a:t>заблокировать</a:t>
            </a:r>
            <a:r>
              <a:rPr lang="en-US" dirty="0">
                <a:solidFill>
                  <a:schemeClr val="dk1"/>
                </a:solidFill>
              </a:rPr>
              <a:t> </a:t>
            </a:r>
            <a:r>
              <a:rPr lang="en-US" dirty="0" err="1">
                <a:solidFill>
                  <a:schemeClr val="dk1"/>
                </a:solidFill>
              </a:rPr>
              <a:t>дверь</a:t>
            </a:r>
            <a:r>
              <a:rPr lang="en-US" dirty="0">
                <a:solidFill>
                  <a:schemeClr val="dk1"/>
                </a:solidFill>
              </a:rPr>
              <a:t>, </a:t>
            </a:r>
            <a:r>
              <a:rPr lang="en-US" dirty="0" err="1">
                <a:solidFill>
                  <a:schemeClr val="dk1"/>
                </a:solidFill>
              </a:rPr>
              <a:t>дождаться</a:t>
            </a:r>
            <a:r>
              <a:rPr lang="en-US" dirty="0">
                <a:solidFill>
                  <a:schemeClr val="dk1"/>
                </a:solidFill>
              </a:rPr>
              <a:t> </a:t>
            </a:r>
            <a:r>
              <a:rPr lang="en-US" dirty="0" err="1">
                <a:solidFill>
                  <a:schemeClr val="dk1"/>
                </a:solidFill>
              </a:rPr>
              <a:t>прибытия</a:t>
            </a:r>
            <a:r>
              <a:rPr lang="en-US" dirty="0">
                <a:solidFill>
                  <a:schemeClr val="dk1"/>
                </a:solidFill>
              </a:rPr>
              <a:t> </a:t>
            </a:r>
            <a:r>
              <a:rPr lang="en-US" dirty="0" err="1">
                <a:solidFill>
                  <a:schemeClr val="dk1"/>
                </a:solidFill>
              </a:rPr>
              <a:t>сотрудников</a:t>
            </a:r>
            <a:r>
              <a:rPr lang="en-US" dirty="0">
                <a:solidFill>
                  <a:schemeClr val="dk1"/>
                </a:solidFill>
              </a:rPr>
              <a:t> </a:t>
            </a:r>
            <a:r>
              <a:rPr lang="en-US" dirty="0" err="1">
                <a:solidFill>
                  <a:schemeClr val="dk1"/>
                </a:solidFill>
              </a:rPr>
              <a:t>правопорядка</a:t>
            </a:r>
            <a:endParaRPr b="0" i="0" u="none" strike="noStrike" cap="none" dirty="0">
              <a:solidFill>
                <a:schemeClr val="dk1"/>
              </a:solidFill>
              <a:latin typeface="Arial"/>
              <a:ea typeface="Arial"/>
              <a:cs typeface="Arial"/>
            </a:endParaRPr>
          </a:p>
        </p:txBody>
      </p:sp>
      <p:pic>
        <p:nvPicPr>
          <p:cNvPr id="30" name="Google Shape;445;g1bc6e687a7d_0_954"/>
          <p:cNvPicPr/>
          <p:nvPr/>
        </p:nvPicPr>
        <p:blipFill>
          <a:blip r:embed="rId3">
            <a:alphaModFix/>
          </a:blip>
          <a:stretch/>
        </p:blipFill>
        <p:spPr bwMode="auto">
          <a:xfrm flipH="1">
            <a:off x="138031" y="5748816"/>
            <a:ext cx="1940229" cy="1451324"/>
          </a:xfrm>
          <a:prstGeom prst="rect">
            <a:avLst/>
          </a:prstGeom>
          <a:noFill/>
          <a:ln>
            <a:noFill/>
          </a:ln>
        </p:spPr>
      </p:pic>
      <p:pic>
        <p:nvPicPr>
          <p:cNvPr id="31" name="Google Shape;446;g1bc6e687a7d_0_954"/>
          <p:cNvPicPr/>
          <p:nvPr/>
        </p:nvPicPr>
        <p:blipFill>
          <a:blip r:embed="rId4">
            <a:alphaModFix/>
          </a:blip>
          <a:srcRect r="44900"/>
          <a:stretch/>
        </p:blipFill>
        <p:spPr bwMode="auto">
          <a:xfrm flipH="1">
            <a:off x="8794292" y="2594001"/>
            <a:ext cx="1347907" cy="1161025"/>
          </a:xfrm>
          <a:prstGeom prst="rect">
            <a:avLst/>
          </a:prstGeom>
          <a:noFill/>
          <a:ln>
            <a:noFill/>
          </a:ln>
        </p:spPr>
      </p:pic>
      <p:pic>
        <p:nvPicPr>
          <p:cNvPr id="32" name="Google Shape;447;g1bc6e687a7d_0_954"/>
          <p:cNvPicPr/>
          <p:nvPr/>
        </p:nvPicPr>
        <p:blipFill>
          <a:blip r:embed="rId4">
            <a:alphaModFix/>
          </a:blip>
          <a:srcRect l="57472" r="-876"/>
          <a:stretch/>
        </p:blipFill>
        <p:spPr bwMode="auto">
          <a:xfrm>
            <a:off x="2398337" y="2545988"/>
            <a:ext cx="1061816" cy="11610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452;g1bc6e687a7d_0_1070"/>
          <p:cNvSpPr/>
          <p:nvPr/>
        </p:nvSpPr>
        <p:spPr bwMode="auto">
          <a:xfrm>
            <a:off x="0" y="797137"/>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453;g1bc6e687a7d_0_1070"/>
          <p:cNvSpPr/>
          <p:nvPr/>
        </p:nvSpPr>
        <p:spPr bwMode="auto">
          <a:xfrm>
            <a:off x="0" y="4068487"/>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454;g1bc6e687a7d_0_1070"/>
          <p:cNvSpPr/>
          <p:nvPr/>
        </p:nvSpPr>
        <p:spPr bwMode="auto">
          <a:xfrm>
            <a:off x="2235391" y="852498"/>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Действия лиц, обеспечивающих безопасность организации образования:</a:t>
            </a:r>
            <a:endParaRPr sz="1600" b="1" i="0" u="none" strike="noStrike" cap="none">
              <a:solidFill>
                <a:schemeClr val="dk1"/>
              </a:solidFill>
              <a:latin typeface="Arial"/>
              <a:ea typeface="Arial"/>
              <a:cs typeface="Arial"/>
            </a:endParaRPr>
          </a:p>
        </p:txBody>
      </p:sp>
      <p:sp>
        <p:nvSpPr>
          <p:cNvPr id="7" name="Google Shape;455;g1bc6e687a7d_0_1070"/>
          <p:cNvSpPr/>
          <p:nvPr/>
        </p:nvSpPr>
        <p:spPr bwMode="auto">
          <a:xfrm>
            <a:off x="203838" y="1332775"/>
            <a:ext cx="3700200" cy="634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456;g1bc6e687a7d_0_1070"/>
          <p:cNvSpPr/>
          <p:nvPr/>
        </p:nvSpPr>
        <p:spPr bwMode="auto">
          <a:xfrm>
            <a:off x="158863" y="1360000"/>
            <a:ext cx="3759300" cy="6345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выявить по внешним признакам приверженца/ев нетрадиционных течений</a:t>
            </a:r>
            <a:endParaRPr b="0" i="0" u="none" strike="noStrike" cap="none">
              <a:solidFill>
                <a:schemeClr val="dk1"/>
              </a:solidFill>
              <a:latin typeface="Arial"/>
              <a:ea typeface="Arial"/>
              <a:cs typeface="Arial"/>
            </a:endParaRPr>
          </a:p>
        </p:txBody>
      </p:sp>
      <p:sp>
        <p:nvSpPr>
          <p:cNvPr id="9" name="Google Shape;457;g1bc6e687a7d_0_1070"/>
          <p:cNvSpPr/>
          <p:nvPr/>
        </p:nvSpPr>
        <p:spPr bwMode="auto">
          <a:xfrm>
            <a:off x="4029412" y="1332775"/>
            <a:ext cx="3281400" cy="126209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458;g1bc6e687a7d_0_1070"/>
          <p:cNvSpPr/>
          <p:nvPr/>
        </p:nvSpPr>
        <p:spPr bwMode="auto">
          <a:xfrm>
            <a:off x="4096913" y="1478850"/>
            <a:ext cx="3213900" cy="9390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по возможности блокировать его/их продвижение к местам массового пребывания людей на объекте</a:t>
            </a:r>
            <a:endParaRPr b="0" i="0" u="none" strike="noStrike" cap="none">
              <a:solidFill>
                <a:schemeClr val="dk1"/>
              </a:solidFill>
              <a:latin typeface="Arial"/>
              <a:ea typeface="Arial"/>
              <a:cs typeface="Arial"/>
            </a:endParaRPr>
          </a:p>
        </p:txBody>
      </p:sp>
      <p:sp>
        <p:nvSpPr>
          <p:cNvPr id="11" name="Google Shape;459;g1bc6e687a7d_0_1070"/>
          <p:cNvSpPr/>
          <p:nvPr/>
        </p:nvSpPr>
        <p:spPr bwMode="auto">
          <a:xfrm>
            <a:off x="7422061" y="1332775"/>
            <a:ext cx="4603200" cy="126209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2" name="Google Shape;460;g1bc6e687a7d_0_1070"/>
          <p:cNvSpPr/>
          <p:nvPr/>
        </p:nvSpPr>
        <p:spPr bwMode="auto">
          <a:xfrm>
            <a:off x="7475163" y="1434925"/>
            <a:ext cx="4497000" cy="1057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информировать любым способом руководство объекта, правоохранительные и/или специальные государственных органов о выявлении подозрительного лица или группы лиц</a:t>
            </a:r>
            <a:endParaRPr b="0" i="0" u="none" strike="noStrike" cap="none">
              <a:solidFill>
                <a:schemeClr val="dk1"/>
              </a:solidFill>
              <a:latin typeface="Arial"/>
              <a:ea typeface="Arial"/>
              <a:cs typeface="Arial"/>
            </a:endParaRPr>
          </a:p>
        </p:txBody>
      </p:sp>
      <p:sp>
        <p:nvSpPr>
          <p:cNvPr id="13" name="Google Shape;461;g1bc6e687a7d_0_1070"/>
          <p:cNvSpPr/>
          <p:nvPr/>
        </p:nvSpPr>
        <p:spPr bwMode="auto">
          <a:xfrm>
            <a:off x="203838" y="2051925"/>
            <a:ext cx="3700200" cy="5430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462;g1bc6e687a7d_0_1070"/>
          <p:cNvSpPr/>
          <p:nvPr/>
        </p:nvSpPr>
        <p:spPr bwMode="auto">
          <a:xfrm>
            <a:off x="158863" y="2079150"/>
            <a:ext cx="37593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обеспечить собственную безопасность</a:t>
            </a:r>
            <a:endParaRPr b="0" i="0" u="none" strike="noStrike" cap="none">
              <a:solidFill>
                <a:schemeClr val="dk1"/>
              </a:solidFill>
              <a:latin typeface="Arial"/>
              <a:ea typeface="Arial"/>
              <a:cs typeface="Arial"/>
            </a:endParaRPr>
          </a:p>
        </p:txBody>
      </p:sp>
      <p:sp>
        <p:nvSpPr>
          <p:cNvPr id="15" name="Google Shape;463;g1bc6e687a7d_0_1070"/>
          <p:cNvSpPr/>
          <p:nvPr/>
        </p:nvSpPr>
        <p:spPr bwMode="auto">
          <a:xfrm>
            <a:off x="203837" y="2679575"/>
            <a:ext cx="5627400" cy="88979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6" name="Google Shape;464;g1bc6e687a7d_0_1070"/>
          <p:cNvSpPr/>
          <p:nvPr/>
        </p:nvSpPr>
        <p:spPr bwMode="auto">
          <a:xfrm>
            <a:off x="262788" y="2825650"/>
            <a:ext cx="5472600" cy="5430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принять меры к обеспечению безопасности людей на объекте (эвакуация, блокирование внутренних барьеров)</a:t>
            </a:r>
            <a:endParaRPr b="0" i="0" u="none" strike="noStrike" cap="none">
              <a:solidFill>
                <a:schemeClr val="dk1"/>
              </a:solidFill>
              <a:latin typeface="Arial"/>
              <a:ea typeface="Arial"/>
              <a:cs typeface="Arial"/>
            </a:endParaRPr>
          </a:p>
        </p:txBody>
      </p:sp>
      <p:sp>
        <p:nvSpPr>
          <p:cNvPr id="17" name="Google Shape;465;g1bc6e687a7d_0_1070"/>
          <p:cNvSpPr/>
          <p:nvPr/>
        </p:nvSpPr>
        <p:spPr bwMode="auto">
          <a:xfrm>
            <a:off x="5950837" y="2679575"/>
            <a:ext cx="6074399" cy="88979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8" name="Google Shape;466;g1bc6e687a7d_0_1070"/>
          <p:cNvSpPr/>
          <p:nvPr/>
        </p:nvSpPr>
        <p:spPr bwMode="auto">
          <a:xfrm>
            <a:off x="6009788" y="2736450"/>
            <a:ext cx="5792700" cy="752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dirty="0">
                <a:solidFill>
                  <a:schemeClr val="dk1"/>
                </a:solidFill>
              </a:rPr>
              <a:t>при необходимости </a:t>
            </a:r>
            <a:r>
              <a:rPr lang="en-US" dirty="0" err="1">
                <a:solidFill>
                  <a:schemeClr val="dk1"/>
                </a:solidFill>
              </a:rPr>
              <a:t>организовать</a:t>
            </a:r>
            <a:r>
              <a:rPr lang="en-US" dirty="0">
                <a:solidFill>
                  <a:schemeClr val="dk1"/>
                </a:solidFill>
              </a:rPr>
              <a:t> наблюдение </a:t>
            </a:r>
            <a:r>
              <a:rPr lang="en-US" dirty="0" err="1">
                <a:solidFill>
                  <a:schemeClr val="dk1"/>
                </a:solidFill>
              </a:rPr>
              <a:t>передвижений</a:t>
            </a:r>
            <a:r>
              <a:rPr lang="en-US" dirty="0">
                <a:solidFill>
                  <a:schemeClr val="dk1"/>
                </a:solidFill>
              </a:rPr>
              <a:t> </a:t>
            </a:r>
            <a:r>
              <a:rPr lang="en-US" dirty="0" err="1">
                <a:solidFill>
                  <a:schemeClr val="dk1"/>
                </a:solidFill>
              </a:rPr>
              <a:t>подозрительного</a:t>
            </a:r>
            <a:r>
              <a:rPr lang="en-US" dirty="0">
                <a:solidFill>
                  <a:schemeClr val="dk1"/>
                </a:solidFill>
              </a:rPr>
              <a:t> </a:t>
            </a:r>
            <a:r>
              <a:rPr lang="en-US" dirty="0" err="1">
                <a:solidFill>
                  <a:schemeClr val="dk1"/>
                </a:solidFill>
              </a:rPr>
              <a:t>лица</a:t>
            </a:r>
            <a:r>
              <a:rPr lang="en-US" dirty="0">
                <a:solidFill>
                  <a:schemeClr val="dk1"/>
                </a:solidFill>
              </a:rPr>
              <a:t> </a:t>
            </a:r>
            <a:r>
              <a:rPr lang="en-US" dirty="0" err="1">
                <a:solidFill>
                  <a:schemeClr val="dk1"/>
                </a:solidFill>
              </a:rPr>
              <a:t>или</a:t>
            </a:r>
            <a:r>
              <a:rPr lang="en-US" dirty="0">
                <a:solidFill>
                  <a:schemeClr val="dk1"/>
                </a:solidFill>
              </a:rPr>
              <a:t> </a:t>
            </a:r>
            <a:r>
              <a:rPr lang="en-US" dirty="0" err="1">
                <a:solidFill>
                  <a:schemeClr val="dk1"/>
                </a:solidFill>
              </a:rPr>
              <a:t>группы</a:t>
            </a:r>
            <a:r>
              <a:rPr lang="en-US" dirty="0">
                <a:solidFill>
                  <a:schemeClr val="dk1"/>
                </a:solidFill>
              </a:rPr>
              <a:t> </a:t>
            </a:r>
            <a:r>
              <a:rPr lang="en-US" dirty="0" err="1">
                <a:solidFill>
                  <a:schemeClr val="dk1"/>
                </a:solidFill>
              </a:rPr>
              <a:t>лиц</a:t>
            </a:r>
            <a:r>
              <a:rPr lang="en-US" dirty="0">
                <a:solidFill>
                  <a:schemeClr val="dk1"/>
                </a:solidFill>
              </a:rPr>
              <a:t> </a:t>
            </a:r>
            <a:r>
              <a:rPr lang="en-US" dirty="0" err="1">
                <a:solidFill>
                  <a:schemeClr val="dk1"/>
                </a:solidFill>
              </a:rPr>
              <a:t>по</a:t>
            </a:r>
            <a:r>
              <a:rPr lang="en-US" dirty="0">
                <a:solidFill>
                  <a:schemeClr val="dk1"/>
                </a:solidFill>
              </a:rPr>
              <a:t> </a:t>
            </a:r>
            <a:r>
              <a:rPr lang="en-US" dirty="0" err="1">
                <a:solidFill>
                  <a:schemeClr val="dk1"/>
                </a:solidFill>
              </a:rPr>
              <a:t>объекту</a:t>
            </a:r>
            <a:r>
              <a:rPr lang="en-US" dirty="0">
                <a:solidFill>
                  <a:schemeClr val="dk1"/>
                </a:solidFill>
              </a:rPr>
              <a:t> (</a:t>
            </a:r>
            <a:r>
              <a:rPr lang="en-US" dirty="0" err="1">
                <a:solidFill>
                  <a:schemeClr val="dk1"/>
                </a:solidFill>
              </a:rPr>
              <a:t>лично</a:t>
            </a:r>
            <a:r>
              <a:rPr lang="en-US" dirty="0">
                <a:solidFill>
                  <a:schemeClr val="dk1"/>
                </a:solidFill>
              </a:rPr>
              <a:t> </a:t>
            </a:r>
            <a:r>
              <a:rPr lang="en-US" dirty="0" err="1">
                <a:solidFill>
                  <a:schemeClr val="dk1"/>
                </a:solidFill>
              </a:rPr>
              <a:t>либо</a:t>
            </a:r>
            <a:r>
              <a:rPr lang="en-US" dirty="0">
                <a:solidFill>
                  <a:schemeClr val="dk1"/>
                </a:solidFill>
              </a:rPr>
              <a:t> </a:t>
            </a:r>
            <a:r>
              <a:rPr lang="en-US" dirty="0" err="1">
                <a:solidFill>
                  <a:schemeClr val="dk1"/>
                </a:solidFill>
              </a:rPr>
              <a:t>через</a:t>
            </a:r>
            <a:r>
              <a:rPr lang="en-US" dirty="0">
                <a:solidFill>
                  <a:schemeClr val="dk1"/>
                </a:solidFill>
              </a:rPr>
              <a:t> </a:t>
            </a:r>
            <a:r>
              <a:rPr lang="en-US" dirty="0" err="1">
                <a:solidFill>
                  <a:schemeClr val="dk1"/>
                </a:solidFill>
              </a:rPr>
              <a:t>систему</a:t>
            </a:r>
            <a:r>
              <a:rPr lang="en-US" dirty="0">
                <a:solidFill>
                  <a:schemeClr val="dk1"/>
                </a:solidFill>
              </a:rPr>
              <a:t> </a:t>
            </a:r>
            <a:r>
              <a:rPr lang="en-US" dirty="0" err="1">
                <a:solidFill>
                  <a:schemeClr val="dk1"/>
                </a:solidFill>
              </a:rPr>
              <a:t>видеонаблюдения</a:t>
            </a:r>
            <a:r>
              <a:rPr lang="en-US" dirty="0">
                <a:solidFill>
                  <a:schemeClr val="dk1"/>
                </a:solidFill>
              </a:rPr>
              <a:t>)</a:t>
            </a:r>
            <a:endParaRPr b="0" i="0" u="none" strike="noStrike" cap="none" dirty="0">
              <a:solidFill>
                <a:schemeClr val="dk1"/>
              </a:solidFill>
              <a:latin typeface="Arial"/>
              <a:ea typeface="Arial"/>
              <a:cs typeface="Arial"/>
            </a:endParaRPr>
          </a:p>
        </p:txBody>
      </p:sp>
      <p:pic>
        <p:nvPicPr>
          <p:cNvPr id="19" name="Google Shape;467;g1bc6e687a7d_0_1070"/>
          <p:cNvPicPr/>
          <p:nvPr/>
        </p:nvPicPr>
        <p:blipFill>
          <a:blip r:embed="rId2">
            <a:alphaModFix/>
          </a:blip>
          <a:srcRect l="3032" t="15736" r="89219" b="59775"/>
          <a:stretch/>
        </p:blipFill>
        <p:spPr bwMode="auto">
          <a:xfrm flipH="1">
            <a:off x="0" y="2324225"/>
            <a:ext cx="391725" cy="1262099"/>
          </a:xfrm>
          <a:prstGeom prst="rect">
            <a:avLst/>
          </a:prstGeom>
          <a:noFill/>
          <a:ln>
            <a:noFill/>
          </a:ln>
        </p:spPr>
      </p:pic>
      <p:pic>
        <p:nvPicPr>
          <p:cNvPr id="20" name="Google Shape;468;g1bc6e687a7d_0_1070"/>
          <p:cNvPicPr/>
          <p:nvPr/>
        </p:nvPicPr>
        <p:blipFill>
          <a:blip r:embed="rId2">
            <a:alphaModFix/>
          </a:blip>
          <a:srcRect l="14115" t="15736" r="78135" b="59775"/>
          <a:stretch/>
        </p:blipFill>
        <p:spPr bwMode="auto">
          <a:xfrm>
            <a:off x="11802497" y="1317300"/>
            <a:ext cx="391725" cy="1262099"/>
          </a:xfrm>
          <a:prstGeom prst="rect">
            <a:avLst/>
          </a:prstGeom>
          <a:noFill/>
          <a:ln>
            <a:noFill/>
          </a:ln>
        </p:spPr>
      </p:pic>
      <p:sp>
        <p:nvSpPr>
          <p:cNvPr id="21" name="Google Shape;469;g1bc6e687a7d_0_1070"/>
          <p:cNvSpPr/>
          <p:nvPr/>
        </p:nvSpPr>
        <p:spPr bwMode="auto">
          <a:xfrm>
            <a:off x="2235391" y="4110524"/>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Внешние признаки террориста:</a:t>
            </a:r>
            <a:endParaRPr sz="1600" b="1" i="0" u="none" strike="noStrike" cap="none">
              <a:solidFill>
                <a:schemeClr val="dk1"/>
              </a:solidFill>
              <a:latin typeface="Arial"/>
              <a:ea typeface="Arial"/>
              <a:cs typeface="Arial"/>
            </a:endParaRPr>
          </a:p>
        </p:txBody>
      </p:sp>
      <p:pic>
        <p:nvPicPr>
          <p:cNvPr id="22" name="Google Shape;470;g1bc6e687a7d_0_1070"/>
          <p:cNvPicPr/>
          <p:nvPr/>
        </p:nvPicPr>
        <p:blipFill>
          <a:blip r:embed="rId3">
            <a:alphaModFix/>
          </a:blip>
          <a:srcRect l="58966" t="51203" r="12611" b="16257"/>
          <a:stretch/>
        </p:blipFill>
        <p:spPr bwMode="auto">
          <a:xfrm flipH="1">
            <a:off x="10362035" y="4306850"/>
            <a:ext cx="1877699" cy="2756575"/>
          </a:xfrm>
          <a:prstGeom prst="rect">
            <a:avLst/>
          </a:prstGeom>
          <a:noFill/>
          <a:ln>
            <a:noFill/>
          </a:ln>
        </p:spPr>
      </p:pic>
      <p:sp>
        <p:nvSpPr>
          <p:cNvPr id="23" name="Google Shape;471;g1bc6e687a7d_0_1070"/>
          <p:cNvSpPr/>
          <p:nvPr/>
        </p:nvSpPr>
        <p:spPr bwMode="auto">
          <a:xfrm>
            <a:off x="304822" y="4533400"/>
            <a:ext cx="5042100" cy="831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b="1">
                <a:solidFill>
                  <a:schemeClr val="dk1"/>
                </a:solidFill>
              </a:rPr>
              <a:t>одежда, не соответствующая погоде</a:t>
            </a:r>
            <a:r>
              <a:rPr lang="en-US" sz="1600">
                <a:solidFill>
                  <a:schemeClr val="dk1"/>
                </a:solidFill>
              </a:rPr>
              <a:t>, просторная, призванная скрыть элементы самодельного взрывного устройства (СВУ)</a:t>
            </a:r>
            <a:endParaRPr sz="1600" b="0" i="0" u="none" strike="noStrike" cap="none">
              <a:solidFill>
                <a:schemeClr val="dk1"/>
              </a:solidFill>
              <a:latin typeface="Calibri"/>
              <a:ea typeface="Calibri"/>
              <a:cs typeface="Calibri"/>
            </a:endParaRPr>
          </a:p>
        </p:txBody>
      </p:sp>
      <p:cxnSp>
        <p:nvCxnSpPr>
          <p:cNvPr id="24" name="Google Shape;472;g1bc6e687a7d_0_1070"/>
          <p:cNvCxnSpPr>
            <a:cxnSpLocks/>
          </p:cNvCxnSpPr>
          <p:nvPr/>
        </p:nvCxnSpPr>
        <p:spPr bwMode="auto">
          <a:xfrm>
            <a:off x="262789" y="5462994"/>
            <a:ext cx="5036100" cy="0"/>
          </a:xfrm>
          <a:prstGeom prst="straightConnector1">
            <a:avLst/>
          </a:prstGeom>
          <a:noFill/>
          <a:ln w="9525" cap="flat" cmpd="sng">
            <a:solidFill>
              <a:srgbClr val="D8D8D8"/>
            </a:solidFill>
            <a:prstDash val="solid"/>
            <a:miter lim="800000"/>
            <a:headEnd type="none" w="sm" len="sm"/>
            <a:tailEnd type="none" w="sm" len="sm"/>
          </a:ln>
        </p:spPr>
      </p:cxnSp>
      <p:sp>
        <p:nvSpPr>
          <p:cNvPr id="25" name="Google Shape;473;g1bc6e687a7d_0_1070"/>
          <p:cNvSpPr/>
          <p:nvPr/>
        </p:nvSpPr>
        <p:spPr bwMode="auto">
          <a:xfrm>
            <a:off x="304825" y="5592225"/>
            <a:ext cx="4785900" cy="543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b="1">
                <a:solidFill>
                  <a:schemeClr val="dk1"/>
                </a:solidFill>
              </a:rPr>
              <a:t>торчащие из-под одежды элементы</a:t>
            </a:r>
            <a:r>
              <a:rPr lang="en-US" sz="1600">
                <a:solidFill>
                  <a:schemeClr val="dk1"/>
                </a:solidFill>
              </a:rPr>
              <a:t> СВУ, провода, тумблеры, выключатели</a:t>
            </a:r>
            <a:endParaRPr sz="1600" b="0" i="0" u="none" strike="noStrike" cap="none">
              <a:solidFill>
                <a:schemeClr val="dk1"/>
              </a:solidFill>
              <a:latin typeface="Calibri"/>
              <a:ea typeface="Calibri"/>
              <a:cs typeface="Calibri"/>
            </a:endParaRPr>
          </a:p>
        </p:txBody>
      </p:sp>
      <p:cxnSp>
        <p:nvCxnSpPr>
          <p:cNvPr id="26" name="Google Shape;474;g1bc6e687a7d_0_1070"/>
          <p:cNvCxnSpPr>
            <a:cxnSpLocks/>
          </p:cNvCxnSpPr>
          <p:nvPr/>
        </p:nvCxnSpPr>
        <p:spPr bwMode="auto">
          <a:xfrm>
            <a:off x="262789" y="6235219"/>
            <a:ext cx="5036100" cy="0"/>
          </a:xfrm>
          <a:prstGeom prst="straightConnector1">
            <a:avLst/>
          </a:prstGeom>
          <a:noFill/>
          <a:ln w="9525" cap="flat" cmpd="sng">
            <a:solidFill>
              <a:srgbClr val="D8D8D8"/>
            </a:solidFill>
            <a:prstDash val="solid"/>
            <a:miter lim="800000"/>
            <a:headEnd type="none" w="sm" len="sm"/>
            <a:tailEnd type="none" w="sm" len="sm"/>
          </a:ln>
        </p:spPr>
      </p:cxnSp>
      <p:sp>
        <p:nvSpPr>
          <p:cNvPr id="27" name="Google Shape;475;g1bc6e687a7d_0_1070"/>
          <p:cNvSpPr/>
          <p:nvPr/>
        </p:nvSpPr>
        <p:spPr bwMode="auto">
          <a:xfrm>
            <a:off x="304825" y="6311424"/>
            <a:ext cx="4785900" cy="7527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b="1">
                <a:solidFill>
                  <a:schemeClr val="dk1"/>
                </a:solidFill>
              </a:rPr>
              <a:t>наличие в руках больших сумок или баулов,</a:t>
            </a:r>
            <a:r>
              <a:rPr lang="en-US" sz="1600">
                <a:solidFill>
                  <a:schemeClr val="dk1"/>
                </a:solidFill>
              </a:rPr>
              <a:t> в которых можно скрыть оружие или взрывное устройство</a:t>
            </a:r>
            <a:endParaRPr sz="1600" b="0" i="0" u="none" strike="noStrike" cap="none">
              <a:solidFill>
                <a:schemeClr val="dk1"/>
              </a:solidFill>
              <a:latin typeface="Calibri"/>
              <a:ea typeface="Calibri"/>
              <a:cs typeface="Calibri"/>
            </a:endParaRPr>
          </a:p>
        </p:txBody>
      </p:sp>
      <p:cxnSp>
        <p:nvCxnSpPr>
          <p:cNvPr id="28" name="Google Shape;476;g1bc6e687a7d_0_1070"/>
          <p:cNvCxnSpPr>
            <a:cxnSpLocks/>
          </p:cNvCxnSpPr>
          <p:nvPr/>
        </p:nvCxnSpPr>
        <p:spPr bwMode="auto">
          <a:xfrm>
            <a:off x="262789" y="7315818"/>
            <a:ext cx="5036100" cy="0"/>
          </a:xfrm>
          <a:prstGeom prst="straightConnector1">
            <a:avLst/>
          </a:prstGeom>
          <a:noFill/>
          <a:ln w="9525" cap="flat" cmpd="sng">
            <a:solidFill>
              <a:srgbClr val="D8D8D8"/>
            </a:solidFill>
            <a:prstDash val="solid"/>
            <a:miter lim="800000"/>
            <a:headEnd type="none" w="sm" len="sm"/>
            <a:tailEnd type="none" w="sm" len="sm"/>
          </a:ln>
        </p:spPr>
      </p:cxnSp>
      <p:sp>
        <p:nvSpPr>
          <p:cNvPr id="29" name="Google Shape;477;g1bc6e687a7d_0_1070"/>
          <p:cNvSpPr/>
          <p:nvPr/>
        </p:nvSpPr>
        <p:spPr bwMode="auto">
          <a:xfrm>
            <a:off x="5551721" y="4638763"/>
            <a:ext cx="5042100" cy="831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b="1">
                <a:solidFill>
                  <a:schemeClr val="dk1"/>
                </a:solidFill>
              </a:rPr>
              <a:t>осторожное обращение к переносимым вещам</a:t>
            </a:r>
            <a:r>
              <a:rPr lang="en-US" sz="1600">
                <a:solidFill>
                  <a:schemeClr val="dk1"/>
                </a:solidFill>
              </a:rPr>
              <a:t>, прижимание их к телу и периодическое их непроизвольное ощупывание</a:t>
            </a:r>
            <a:endParaRPr sz="1600" b="0" i="0" u="none" strike="noStrike" cap="none">
              <a:solidFill>
                <a:schemeClr val="dk1"/>
              </a:solidFill>
              <a:latin typeface="Calibri"/>
              <a:ea typeface="Calibri"/>
              <a:cs typeface="Calibri"/>
            </a:endParaRPr>
          </a:p>
        </p:txBody>
      </p:sp>
      <p:cxnSp>
        <p:nvCxnSpPr>
          <p:cNvPr id="30" name="Google Shape;478;g1bc6e687a7d_0_1070"/>
          <p:cNvCxnSpPr>
            <a:cxnSpLocks/>
          </p:cNvCxnSpPr>
          <p:nvPr/>
        </p:nvCxnSpPr>
        <p:spPr bwMode="auto">
          <a:xfrm>
            <a:off x="5509689" y="5568357"/>
            <a:ext cx="5036100" cy="0"/>
          </a:xfrm>
          <a:prstGeom prst="straightConnector1">
            <a:avLst/>
          </a:prstGeom>
          <a:noFill/>
          <a:ln w="9525" cap="flat" cmpd="sng">
            <a:solidFill>
              <a:srgbClr val="D8D8D8"/>
            </a:solidFill>
            <a:prstDash val="solid"/>
            <a:miter lim="800000"/>
            <a:headEnd type="none" w="sm" len="sm"/>
            <a:tailEnd type="none" w="sm" len="sm"/>
          </a:ln>
        </p:spPr>
      </p:cxnSp>
      <p:sp>
        <p:nvSpPr>
          <p:cNvPr id="31" name="Google Shape;479;g1bc6e687a7d_0_1070"/>
          <p:cNvSpPr/>
          <p:nvPr/>
        </p:nvSpPr>
        <p:spPr bwMode="auto">
          <a:xfrm>
            <a:off x="5551725" y="5745613"/>
            <a:ext cx="5042100" cy="1262099"/>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b="1">
                <a:solidFill>
                  <a:schemeClr val="dk1"/>
                </a:solidFill>
              </a:rPr>
              <a:t>использование камуфлированной форменной одежды,</a:t>
            </a:r>
            <a:r>
              <a:rPr lang="en-US" sz="1600">
                <a:solidFill>
                  <a:schemeClr val="dk1"/>
                </a:solidFill>
              </a:rPr>
              <a:t> в которой могут присутствовать различные нарушения (отсутствие шевронов, несоответствие цвета нижних и верхних частей формы, головного убора)</a:t>
            </a:r>
            <a:endParaRPr sz="1600" b="0" i="0" u="none" strike="noStrike" cap="none">
              <a:solidFill>
                <a:schemeClr val="dk1"/>
              </a:solidFill>
              <a:latin typeface="Calibri"/>
              <a:ea typeface="Calibri"/>
              <a:cs typeface="Calibri"/>
            </a:endParaRPr>
          </a:p>
        </p:txBody>
      </p:sp>
      <p:cxnSp>
        <p:nvCxnSpPr>
          <p:cNvPr id="32" name="Google Shape;480;g1bc6e687a7d_0_1070"/>
          <p:cNvCxnSpPr>
            <a:cxnSpLocks/>
          </p:cNvCxnSpPr>
          <p:nvPr/>
        </p:nvCxnSpPr>
        <p:spPr bwMode="auto">
          <a:xfrm>
            <a:off x="5509689" y="7315832"/>
            <a:ext cx="5036100" cy="0"/>
          </a:xfrm>
          <a:prstGeom prst="straightConnector1">
            <a:avLst/>
          </a:prstGeom>
          <a:noFill/>
          <a:ln w="9525" cap="flat" cmpd="sng">
            <a:solidFill>
              <a:srgbClr val="D8D8D8"/>
            </a:solidFill>
            <a:prstDash val="solid"/>
            <a:miter lim="800000"/>
            <a:headEnd type="none" w="sm" len="sm"/>
            <a:tailEnd type="none" w="sm" len="sm"/>
          </a:ln>
        </p:spPr>
      </p:cxnSp>
      <p:sp>
        <p:nvSpPr>
          <p:cNvPr id="33" name="Google Shape;481;g1bc6e687a7d_0_1070"/>
          <p:cNvSpPr/>
          <p:nvPr/>
        </p:nvSpPr>
        <p:spPr bwMode="auto">
          <a:xfrm>
            <a:off x="-5" y="4317120"/>
            <a:ext cx="504900" cy="349800"/>
          </a:xfrm>
          <a:prstGeom prst="down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34" name="Google Shape;482;g1bc6e687a7d_0_1070"/>
          <p:cNvSpPr/>
          <p:nvPr/>
        </p:nvSpPr>
        <p:spPr bwMode="auto">
          <a:xfrm>
            <a:off x="11745908" y="4317120"/>
            <a:ext cx="504900" cy="349800"/>
          </a:xfrm>
          <a:prstGeom prst="down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35" name="Google Shape;483;g1bc6e687a7d_0_1070"/>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dirty="0">
                <a:solidFill>
                  <a:srgbClr val="002060"/>
                </a:solidFill>
              </a:rPr>
              <a:t>АЛГОРИТМ</a:t>
            </a:r>
            <a:br>
              <a:rPr lang="en-US" sz="1600" b="1" dirty="0">
                <a:solidFill>
                  <a:srgbClr val="002060"/>
                </a:solidFill>
              </a:rPr>
            </a:br>
            <a:r>
              <a:rPr lang="en-US" sz="1600" b="1" dirty="0" err="1">
                <a:solidFill>
                  <a:srgbClr val="002060"/>
                </a:solidFill>
              </a:rPr>
              <a:t>действий</a:t>
            </a:r>
            <a:r>
              <a:rPr lang="en-US" sz="1600" b="1" dirty="0">
                <a:solidFill>
                  <a:srgbClr val="002060"/>
                </a:solidFill>
              </a:rPr>
              <a:t> при </a:t>
            </a:r>
            <a:r>
              <a:rPr lang="en-US" sz="1600" b="1" dirty="0" err="1">
                <a:solidFill>
                  <a:srgbClr val="002060"/>
                </a:solidFill>
              </a:rPr>
              <a:t>атаке</a:t>
            </a:r>
            <a:r>
              <a:rPr lang="en-US" sz="1600" b="1" dirty="0">
                <a:solidFill>
                  <a:srgbClr val="002060"/>
                </a:solidFill>
              </a:rPr>
              <a:t> </a:t>
            </a:r>
            <a:r>
              <a:rPr lang="en-US" sz="1600" b="1" dirty="0" err="1">
                <a:solidFill>
                  <a:srgbClr val="002060"/>
                </a:solidFill>
              </a:rPr>
              <a:t>организации</a:t>
            </a:r>
            <a:r>
              <a:rPr lang="en-US" sz="1600" b="1" dirty="0">
                <a:solidFill>
                  <a:srgbClr val="002060"/>
                </a:solidFill>
              </a:rPr>
              <a:t> </a:t>
            </a:r>
            <a:r>
              <a:rPr lang="en-US" sz="1600" b="1" dirty="0" err="1">
                <a:solidFill>
                  <a:srgbClr val="002060"/>
                </a:solidFill>
              </a:rPr>
              <a:t>образования</a:t>
            </a:r>
            <a:r>
              <a:rPr lang="en-US" sz="1600" b="1" dirty="0">
                <a:solidFill>
                  <a:srgbClr val="002060"/>
                </a:solidFill>
              </a:rPr>
              <a:t> </a:t>
            </a:r>
            <a:r>
              <a:rPr lang="en-US" sz="1600" b="1" dirty="0" err="1">
                <a:solidFill>
                  <a:srgbClr val="002060"/>
                </a:solidFill>
              </a:rPr>
              <a:t>террористами</a:t>
            </a:r>
            <a:endParaRPr sz="1600" b="1"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488;g1bc6e687a7d_0_1152"/>
          <p:cNvSpPr/>
          <p:nvPr/>
        </p:nvSpPr>
        <p:spPr bwMode="auto">
          <a:xfrm>
            <a:off x="0" y="5501312"/>
            <a:ext cx="12239700" cy="1300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489;g1bc6e687a7d_0_1152"/>
          <p:cNvSpPr/>
          <p:nvPr/>
        </p:nvSpPr>
        <p:spPr bwMode="auto">
          <a:xfrm rot="5400000">
            <a:off x="10482392" y="46770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490;g1bc6e687a7d_0_1152"/>
          <p:cNvSpPr/>
          <p:nvPr/>
        </p:nvSpPr>
        <p:spPr bwMode="auto">
          <a:xfrm rot="5400000">
            <a:off x="1553342" y="46770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491;g1bc6e687a7d_0_1152"/>
          <p:cNvSpPr/>
          <p:nvPr/>
        </p:nvSpPr>
        <p:spPr bwMode="auto">
          <a:xfrm>
            <a:off x="2978229" y="37704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492;g1bc6e687a7d_0_1152"/>
          <p:cNvSpPr/>
          <p:nvPr/>
        </p:nvSpPr>
        <p:spPr bwMode="auto">
          <a:xfrm>
            <a:off x="6569783" y="37704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493;g1bc6e687a7d_0_1152"/>
          <p:cNvSpPr/>
          <p:nvPr/>
        </p:nvSpPr>
        <p:spPr bwMode="auto">
          <a:xfrm>
            <a:off x="9367717" y="37704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494;g1bc6e687a7d_0_1152"/>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ПРАКТИЧЕСКИЕ МЕРОПРИЯТИЯ </a:t>
            </a:r>
            <a:br>
              <a:rPr lang="en-US" sz="1600" b="1">
                <a:solidFill>
                  <a:srgbClr val="002060"/>
                </a:solidFill>
              </a:rPr>
            </a:br>
            <a:r>
              <a:rPr lang="en-US" sz="1600" b="1">
                <a:solidFill>
                  <a:srgbClr val="002060"/>
                </a:solidFill>
              </a:rPr>
              <a:t>по предупреждению актов терроризма в организациях образования и на ее территории</a:t>
            </a:r>
            <a:endParaRPr sz="1600" b="1">
              <a:solidFill>
                <a:srgbClr val="002060"/>
              </a:solidFill>
            </a:endParaRPr>
          </a:p>
        </p:txBody>
      </p:sp>
      <p:sp>
        <p:nvSpPr>
          <p:cNvPr id="11" name="Google Shape;495;g1bc6e687a7d_0_1152"/>
          <p:cNvSpPr/>
          <p:nvPr/>
        </p:nvSpPr>
        <p:spPr bwMode="auto">
          <a:xfrm>
            <a:off x="6824025" y="1320550"/>
            <a:ext cx="26109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2" name="Google Shape;496;g1bc6e687a7d_0_1152"/>
          <p:cNvSpPr/>
          <p:nvPr/>
        </p:nvSpPr>
        <p:spPr bwMode="auto">
          <a:xfrm>
            <a:off x="3439958" y="1320550"/>
            <a:ext cx="33000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3" name="Google Shape;497;g1bc6e687a7d_0_1152"/>
          <p:cNvSpPr/>
          <p:nvPr/>
        </p:nvSpPr>
        <p:spPr bwMode="auto">
          <a:xfrm>
            <a:off x="597150" y="1320550"/>
            <a:ext cx="27738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498;g1bc6e687a7d_0_1152"/>
          <p:cNvSpPr/>
          <p:nvPr/>
        </p:nvSpPr>
        <p:spPr bwMode="auto">
          <a:xfrm>
            <a:off x="655149" y="1414300"/>
            <a:ext cx="25359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знать самим и доводить до сведения сотрудников, обучающихся требования руководящих документов в сфере противодействия терроризму</a:t>
            </a:r>
            <a:endParaRPr sz="1200" b="0" i="0" u="none" strike="noStrike" cap="none">
              <a:solidFill>
                <a:schemeClr val="dk1"/>
              </a:solidFill>
              <a:latin typeface="Arial"/>
              <a:ea typeface="Arial"/>
              <a:cs typeface="Arial"/>
            </a:endParaRPr>
          </a:p>
        </p:txBody>
      </p:sp>
      <p:sp>
        <p:nvSpPr>
          <p:cNvPr id="15" name="Google Shape;499;g1bc6e687a7d_0_1152"/>
          <p:cNvSpPr/>
          <p:nvPr/>
        </p:nvSpPr>
        <p:spPr bwMode="auto">
          <a:xfrm>
            <a:off x="3613829" y="1400200"/>
            <a:ext cx="29673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dirty="0" err="1">
                <a:solidFill>
                  <a:schemeClr val="dk1"/>
                </a:solidFill>
              </a:rPr>
              <a:t>регулярно</a:t>
            </a:r>
            <a:r>
              <a:rPr lang="en-US" sz="1200" dirty="0">
                <a:solidFill>
                  <a:schemeClr val="dk1"/>
                </a:solidFill>
              </a:rPr>
              <a:t> </a:t>
            </a:r>
            <a:r>
              <a:rPr lang="en-US" sz="1200" dirty="0" err="1">
                <a:solidFill>
                  <a:schemeClr val="dk1"/>
                </a:solidFill>
              </a:rPr>
              <a:t>проводить</a:t>
            </a:r>
            <a:r>
              <a:rPr lang="en-US" sz="1200" dirty="0">
                <a:solidFill>
                  <a:schemeClr val="dk1"/>
                </a:solidFill>
              </a:rPr>
              <a:t> </a:t>
            </a:r>
            <a:r>
              <a:rPr lang="en-US" sz="1200" dirty="0" err="1">
                <a:solidFill>
                  <a:schemeClr val="dk1"/>
                </a:solidFill>
              </a:rPr>
              <a:t>практические</a:t>
            </a:r>
            <a:r>
              <a:rPr lang="en-US" sz="1200" dirty="0">
                <a:solidFill>
                  <a:schemeClr val="dk1"/>
                </a:solidFill>
              </a:rPr>
              <a:t> </a:t>
            </a:r>
            <a:r>
              <a:rPr lang="en-US" sz="1200" dirty="0" err="1">
                <a:solidFill>
                  <a:schemeClr val="dk1"/>
                </a:solidFill>
              </a:rPr>
              <a:t>тренировки</a:t>
            </a:r>
            <a:r>
              <a:rPr lang="en-US" sz="1200" dirty="0">
                <a:solidFill>
                  <a:schemeClr val="dk1"/>
                </a:solidFill>
              </a:rPr>
              <a:t> </a:t>
            </a:r>
            <a:r>
              <a:rPr lang="en-US" sz="1200" dirty="0" err="1">
                <a:solidFill>
                  <a:schemeClr val="dk1"/>
                </a:solidFill>
              </a:rPr>
              <a:t>по</a:t>
            </a:r>
            <a:r>
              <a:rPr lang="en-US" sz="1200" dirty="0">
                <a:solidFill>
                  <a:schemeClr val="dk1"/>
                </a:solidFill>
              </a:rPr>
              <a:t> </a:t>
            </a:r>
            <a:r>
              <a:rPr lang="en-US" sz="1200" dirty="0" err="1">
                <a:solidFill>
                  <a:schemeClr val="dk1"/>
                </a:solidFill>
              </a:rPr>
              <a:t>отработке</a:t>
            </a:r>
            <a:r>
              <a:rPr lang="en-US" sz="1200" dirty="0">
                <a:solidFill>
                  <a:schemeClr val="dk1"/>
                </a:solidFill>
              </a:rPr>
              <a:t> </a:t>
            </a:r>
            <a:r>
              <a:rPr lang="en-US" sz="1200" dirty="0" err="1">
                <a:solidFill>
                  <a:schemeClr val="dk1"/>
                </a:solidFill>
              </a:rPr>
              <a:t>алгоритмов</a:t>
            </a:r>
            <a:r>
              <a:rPr lang="en-US" sz="1200" dirty="0">
                <a:solidFill>
                  <a:schemeClr val="dk1"/>
                </a:solidFill>
              </a:rPr>
              <a:t> </a:t>
            </a:r>
            <a:r>
              <a:rPr lang="en-US" sz="1200" dirty="0" err="1">
                <a:solidFill>
                  <a:schemeClr val="dk1"/>
                </a:solidFill>
              </a:rPr>
              <a:t>действий</a:t>
            </a:r>
            <a:r>
              <a:rPr lang="en-US" sz="1200" dirty="0">
                <a:solidFill>
                  <a:schemeClr val="dk1"/>
                </a:solidFill>
              </a:rPr>
              <a:t> с </a:t>
            </a:r>
            <a:r>
              <a:rPr lang="en-US" sz="1200" dirty="0" err="1">
                <a:solidFill>
                  <a:schemeClr val="dk1"/>
                </a:solidFill>
              </a:rPr>
              <a:t>участием</a:t>
            </a:r>
            <a:r>
              <a:rPr lang="en-US" sz="1200" dirty="0">
                <a:solidFill>
                  <a:schemeClr val="dk1"/>
                </a:solidFill>
              </a:rPr>
              <a:t> </a:t>
            </a:r>
            <a:r>
              <a:rPr lang="en-US" sz="1200" dirty="0" err="1">
                <a:solidFill>
                  <a:schemeClr val="dk1"/>
                </a:solidFill>
              </a:rPr>
              <a:t>сотрудников</a:t>
            </a:r>
            <a:r>
              <a:rPr lang="en-US" sz="1200" dirty="0">
                <a:solidFill>
                  <a:schemeClr val="dk1"/>
                </a:solidFill>
              </a:rPr>
              <a:t>, </a:t>
            </a:r>
            <a:r>
              <a:rPr lang="en-US" sz="1200" dirty="0" err="1">
                <a:solidFill>
                  <a:schemeClr val="dk1"/>
                </a:solidFill>
              </a:rPr>
              <a:t>педагогов</a:t>
            </a:r>
            <a:r>
              <a:rPr lang="en-US" sz="1200" dirty="0">
                <a:solidFill>
                  <a:schemeClr val="dk1"/>
                </a:solidFill>
              </a:rPr>
              <a:t>, </a:t>
            </a:r>
            <a:r>
              <a:rPr lang="en-US" sz="1200" dirty="0" err="1">
                <a:solidFill>
                  <a:schemeClr val="dk1"/>
                </a:solidFill>
              </a:rPr>
              <a:t>обучающихся</a:t>
            </a:r>
            <a:r>
              <a:rPr lang="en-US" sz="1200" dirty="0">
                <a:solidFill>
                  <a:schemeClr val="dk1"/>
                </a:solidFill>
              </a:rPr>
              <a:t> и при необходимости </a:t>
            </a:r>
            <a:r>
              <a:rPr lang="en-US" sz="1200" dirty="0" err="1">
                <a:solidFill>
                  <a:schemeClr val="dk1"/>
                </a:solidFill>
              </a:rPr>
              <a:t>их</a:t>
            </a:r>
            <a:r>
              <a:rPr lang="en-US" sz="1200" dirty="0">
                <a:solidFill>
                  <a:schemeClr val="dk1"/>
                </a:solidFill>
              </a:rPr>
              <a:t> </a:t>
            </a:r>
            <a:r>
              <a:rPr lang="en-US" sz="1200" dirty="0" err="1">
                <a:solidFill>
                  <a:schemeClr val="dk1"/>
                </a:solidFill>
              </a:rPr>
              <a:t>родителей</a:t>
            </a:r>
            <a:r>
              <a:rPr lang="en-US" sz="1200" dirty="0">
                <a:solidFill>
                  <a:schemeClr val="dk1"/>
                </a:solidFill>
              </a:rPr>
              <a:t> (</a:t>
            </a:r>
            <a:r>
              <a:rPr lang="en-US" sz="1200" dirty="0" err="1">
                <a:solidFill>
                  <a:schemeClr val="dk1"/>
                </a:solidFill>
              </a:rPr>
              <a:t>законных</a:t>
            </a:r>
            <a:r>
              <a:rPr lang="en-US" sz="1200" dirty="0">
                <a:solidFill>
                  <a:schemeClr val="dk1"/>
                </a:solidFill>
              </a:rPr>
              <a:t> </a:t>
            </a:r>
            <a:r>
              <a:rPr lang="en-US" sz="1200" dirty="0" err="1">
                <a:solidFill>
                  <a:schemeClr val="dk1"/>
                </a:solidFill>
              </a:rPr>
              <a:t>представителей</a:t>
            </a:r>
            <a:r>
              <a:rPr lang="en-US" sz="1200" dirty="0">
                <a:solidFill>
                  <a:schemeClr val="dk1"/>
                </a:solidFill>
              </a:rPr>
              <a:t>)</a:t>
            </a:r>
            <a:endParaRPr sz="1200" b="0" i="0" u="none" strike="noStrike" cap="none" dirty="0">
              <a:solidFill>
                <a:schemeClr val="dk1"/>
              </a:solidFill>
              <a:latin typeface="Arial"/>
              <a:ea typeface="Arial"/>
              <a:cs typeface="Arial"/>
            </a:endParaRPr>
          </a:p>
        </p:txBody>
      </p:sp>
      <p:pic>
        <p:nvPicPr>
          <p:cNvPr id="16" name="Google Shape;500;g1bc6e687a7d_0_1152"/>
          <p:cNvPicPr/>
          <p:nvPr/>
        </p:nvPicPr>
        <p:blipFill>
          <a:blip r:embed="rId2">
            <a:alphaModFix/>
          </a:blip>
          <a:stretch/>
        </p:blipFill>
        <p:spPr bwMode="auto">
          <a:xfrm>
            <a:off x="127350" y="945438"/>
            <a:ext cx="718450" cy="1609912"/>
          </a:xfrm>
          <a:prstGeom prst="rect">
            <a:avLst/>
          </a:prstGeom>
          <a:noFill/>
          <a:ln>
            <a:noFill/>
          </a:ln>
        </p:spPr>
      </p:pic>
      <p:sp>
        <p:nvSpPr>
          <p:cNvPr id="17" name="Google Shape;501;g1bc6e687a7d_0_1152"/>
          <p:cNvSpPr/>
          <p:nvPr/>
        </p:nvSpPr>
        <p:spPr bwMode="auto">
          <a:xfrm>
            <a:off x="3146842" y="18809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8" name="Google Shape;502;g1bc6e687a7d_0_1152"/>
          <p:cNvSpPr/>
          <p:nvPr/>
        </p:nvSpPr>
        <p:spPr bwMode="auto">
          <a:xfrm>
            <a:off x="6509796" y="18809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503;g1bc6e687a7d_0_1152"/>
          <p:cNvSpPr/>
          <p:nvPr/>
        </p:nvSpPr>
        <p:spPr bwMode="auto">
          <a:xfrm>
            <a:off x="9508650" y="1320550"/>
            <a:ext cx="26109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504;g1bc6e687a7d_0_1152"/>
          <p:cNvSpPr/>
          <p:nvPr/>
        </p:nvSpPr>
        <p:spPr bwMode="auto">
          <a:xfrm>
            <a:off x="9800512" y="1400200"/>
            <a:ext cx="21693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dirty="0" err="1">
                <a:solidFill>
                  <a:schemeClr val="dk1"/>
                </a:solidFill>
              </a:rPr>
              <a:t>определить</a:t>
            </a:r>
            <a:r>
              <a:rPr lang="en-US" sz="1200" dirty="0">
                <a:solidFill>
                  <a:schemeClr val="dk1"/>
                </a:solidFill>
              </a:rPr>
              <a:t> </a:t>
            </a:r>
            <a:r>
              <a:rPr lang="en-US" sz="1200" dirty="0" err="1">
                <a:solidFill>
                  <a:schemeClr val="dk1"/>
                </a:solidFill>
              </a:rPr>
              <a:t>ответственное</a:t>
            </a:r>
            <a:r>
              <a:rPr lang="en-US" sz="1200" dirty="0">
                <a:solidFill>
                  <a:schemeClr val="dk1"/>
                </a:solidFill>
              </a:rPr>
              <a:t> </a:t>
            </a:r>
            <a:r>
              <a:rPr lang="en-US" sz="1200" dirty="0" err="1">
                <a:solidFill>
                  <a:schemeClr val="dk1"/>
                </a:solidFill>
              </a:rPr>
              <a:t>должностное</a:t>
            </a:r>
            <a:r>
              <a:rPr lang="en-US" sz="1200" dirty="0">
                <a:solidFill>
                  <a:schemeClr val="dk1"/>
                </a:solidFill>
              </a:rPr>
              <a:t> </a:t>
            </a:r>
            <a:r>
              <a:rPr lang="en-US" sz="1200" dirty="0" err="1">
                <a:solidFill>
                  <a:schemeClr val="dk1"/>
                </a:solidFill>
              </a:rPr>
              <a:t>лицо</a:t>
            </a:r>
            <a:r>
              <a:rPr lang="en-US" sz="1200" dirty="0">
                <a:solidFill>
                  <a:schemeClr val="dk1"/>
                </a:solidFill>
              </a:rPr>
              <a:t> за </a:t>
            </a:r>
            <a:r>
              <a:rPr lang="en-US" sz="1200" dirty="0" err="1">
                <a:solidFill>
                  <a:schemeClr val="dk1"/>
                </a:solidFill>
              </a:rPr>
              <a:t>реализацию</a:t>
            </a:r>
            <a:r>
              <a:rPr lang="en-US" sz="1200" dirty="0">
                <a:solidFill>
                  <a:schemeClr val="dk1"/>
                </a:solidFill>
              </a:rPr>
              <a:t> </a:t>
            </a:r>
            <a:r>
              <a:rPr lang="en-US" sz="1200" dirty="0" err="1">
                <a:solidFill>
                  <a:schemeClr val="dk1"/>
                </a:solidFill>
              </a:rPr>
              <a:t>мер</a:t>
            </a:r>
            <a:r>
              <a:rPr lang="en-US" sz="1200" dirty="0">
                <a:solidFill>
                  <a:schemeClr val="dk1"/>
                </a:solidFill>
              </a:rPr>
              <a:t> </a:t>
            </a:r>
            <a:r>
              <a:rPr lang="en-US" sz="1200" dirty="0" err="1">
                <a:solidFill>
                  <a:schemeClr val="dk1"/>
                </a:solidFill>
              </a:rPr>
              <a:t>антитеррористической</a:t>
            </a:r>
            <a:r>
              <a:rPr lang="en-US" sz="1200" dirty="0">
                <a:solidFill>
                  <a:schemeClr val="dk1"/>
                </a:solidFill>
              </a:rPr>
              <a:t> </a:t>
            </a:r>
            <a:r>
              <a:rPr lang="en-US" sz="1200" dirty="0" err="1">
                <a:solidFill>
                  <a:schemeClr val="dk1"/>
                </a:solidFill>
              </a:rPr>
              <a:t>защиты</a:t>
            </a:r>
            <a:r>
              <a:rPr lang="en-US" sz="1200" dirty="0">
                <a:solidFill>
                  <a:schemeClr val="dk1"/>
                </a:solidFill>
              </a:rPr>
              <a:t> </a:t>
            </a:r>
            <a:r>
              <a:rPr lang="en-US" sz="1200" dirty="0" err="1">
                <a:solidFill>
                  <a:schemeClr val="dk1"/>
                </a:solidFill>
              </a:rPr>
              <a:t>организации</a:t>
            </a:r>
            <a:r>
              <a:rPr lang="en-US" sz="1200" dirty="0">
                <a:solidFill>
                  <a:schemeClr val="dk1"/>
                </a:solidFill>
              </a:rPr>
              <a:t> </a:t>
            </a:r>
            <a:r>
              <a:rPr lang="en-US" sz="1200" dirty="0" err="1">
                <a:solidFill>
                  <a:schemeClr val="dk1"/>
                </a:solidFill>
              </a:rPr>
              <a:t>образования</a:t>
            </a:r>
            <a:endParaRPr sz="1200" b="0" i="0" u="none" strike="noStrike" cap="none" dirty="0">
              <a:solidFill>
                <a:schemeClr val="dk1"/>
              </a:solidFill>
              <a:latin typeface="Arial"/>
              <a:ea typeface="Arial"/>
              <a:cs typeface="Arial"/>
            </a:endParaRPr>
          </a:p>
        </p:txBody>
      </p:sp>
      <p:sp>
        <p:nvSpPr>
          <p:cNvPr id="21" name="Google Shape;505;g1bc6e687a7d_0_1152"/>
          <p:cNvSpPr/>
          <p:nvPr/>
        </p:nvSpPr>
        <p:spPr bwMode="auto">
          <a:xfrm>
            <a:off x="9155329" y="18809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2" name="Google Shape;506;g1bc6e687a7d_0_1152"/>
          <p:cNvSpPr/>
          <p:nvPr/>
        </p:nvSpPr>
        <p:spPr bwMode="auto">
          <a:xfrm>
            <a:off x="1507295" y="930550"/>
            <a:ext cx="90261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t>Действия руководителя по предупреждению актов терроризма:</a:t>
            </a:r>
            <a:endParaRPr sz="1600" b="1" i="0" u="none" strike="noStrike" cap="none">
              <a:solidFill>
                <a:schemeClr val="dk1"/>
              </a:solidFill>
              <a:latin typeface="Arial"/>
              <a:ea typeface="Arial"/>
              <a:cs typeface="Arial"/>
            </a:endParaRPr>
          </a:p>
        </p:txBody>
      </p:sp>
      <p:sp>
        <p:nvSpPr>
          <p:cNvPr id="23" name="Google Shape;507;g1bc6e687a7d_0_1152"/>
          <p:cNvSpPr/>
          <p:nvPr/>
        </p:nvSpPr>
        <p:spPr bwMode="auto">
          <a:xfrm>
            <a:off x="6959600" y="1320550"/>
            <a:ext cx="2267100" cy="1300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организовать взаимодействие с подразделениями органов внутренних дел по вопросам реагирования на возможные террористической угрозы</a:t>
            </a:r>
            <a:endParaRPr sz="1200" b="0" i="0" u="none" strike="noStrike" cap="none">
              <a:solidFill>
                <a:schemeClr val="dk1"/>
              </a:solidFill>
              <a:latin typeface="Arial"/>
              <a:ea typeface="Arial"/>
              <a:cs typeface="Arial"/>
            </a:endParaRPr>
          </a:p>
        </p:txBody>
      </p:sp>
      <p:sp>
        <p:nvSpPr>
          <p:cNvPr id="24" name="Google Shape;508;g1bc6e687a7d_0_1152"/>
          <p:cNvSpPr/>
          <p:nvPr/>
        </p:nvSpPr>
        <p:spPr bwMode="auto">
          <a:xfrm>
            <a:off x="6777763" y="3210050"/>
            <a:ext cx="2610900" cy="15150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509;g1bc6e687a7d_0_1152"/>
          <p:cNvSpPr/>
          <p:nvPr/>
        </p:nvSpPr>
        <p:spPr bwMode="auto">
          <a:xfrm>
            <a:off x="3241296" y="3210050"/>
            <a:ext cx="3300000" cy="15150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6" name="Google Shape;510;g1bc6e687a7d_0_1152"/>
          <p:cNvSpPr/>
          <p:nvPr/>
        </p:nvSpPr>
        <p:spPr bwMode="auto">
          <a:xfrm>
            <a:off x="246088" y="3210050"/>
            <a:ext cx="2773800" cy="15150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7" name="Google Shape;511;g1bc6e687a7d_0_1152"/>
          <p:cNvSpPr/>
          <p:nvPr/>
        </p:nvSpPr>
        <p:spPr bwMode="auto">
          <a:xfrm>
            <a:off x="304086" y="3453150"/>
            <a:ext cx="25359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планировать и проводить занятия по вопросам противодействия терроризму с сотрудниками, педагогами и обучающимися</a:t>
            </a:r>
            <a:endParaRPr sz="1200" b="0" i="0" u="none" strike="noStrike" cap="none">
              <a:solidFill>
                <a:schemeClr val="dk1"/>
              </a:solidFill>
              <a:latin typeface="Arial"/>
              <a:ea typeface="Arial"/>
              <a:cs typeface="Arial"/>
            </a:endParaRPr>
          </a:p>
        </p:txBody>
      </p:sp>
      <p:sp>
        <p:nvSpPr>
          <p:cNvPr id="28" name="Google Shape;512;g1bc6e687a7d_0_1152"/>
          <p:cNvSpPr/>
          <p:nvPr/>
        </p:nvSpPr>
        <p:spPr bwMode="auto">
          <a:xfrm>
            <a:off x="3415167" y="3289700"/>
            <a:ext cx="29673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dirty="0" err="1">
                <a:solidFill>
                  <a:schemeClr val="dk1"/>
                </a:solidFill>
              </a:rPr>
              <a:t>не</a:t>
            </a:r>
            <a:r>
              <a:rPr lang="en-US" sz="1200" dirty="0">
                <a:solidFill>
                  <a:schemeClr val="dk1"/>
                </a:solidFill>
              </a:rPr>
              <a:t> </a:t>
            </a:r>
            <a:r>
              <a:rPr lang="en-US" sz="1200" dirty="0" err="1">
                <a:solidFill>
                  <a:schemeClr val="dk1"/>
                </a:solidFill>
              </a:rPr>
              <a:t>менее</a:t>
            </a:r>
            <a:r>
              <a:rPr lang="en-US" sz="1200" dirty="0">
                <a:solidFill>
                  <a:schemeClr val="dk1"/>
                </a:solidFill>
              </a:rPr>
              <a:t> 2-х </a:t>
            </a:r>
            <a:r>
              <a:rPr lang="en-US" sz="1200" dirty="0" err="1">
                <a:solidFill>
                  <a:schemeClr val="dk1"/>
                </a:solidFill>
              </a:rPr>
              <a:t>раз</a:t>
            </a:r>
            <a:r>
              <a:rPr lang="en-US" sz="1200" dirty="0">
                <a:solidFill>
                  <a:schemeClr val="dk1"/>
                </a:solidFill>
              </a:rPr>
              <a:t> в </a:t>
            </a:r>
            <a:r>
              <a:rPr lang="en-US" sz="1200" dirty="0" err="1">
                <a:solidFill>
                  <a:schemeClr val="dk1"/>
                </a:solidFill>
              </a:rPr>
              <a:t>полугодие</a:t>
            </a:r>
            <a:r>
              <a:rPr lang="en-US" sz="1200" dirty="0">
                <a:solidFill>
                  <a:schemeClr val="dk1"/>
                </a:solidFill>
              </a:rPr>
              <a:t> </a:t>
            </a:r>
            <a:r>
              <a:rPr lang="en-US" sz="1200" dirty="0" err="1">
                <a:solidFill>
                  <a:schemeClr val="dk1"/>
                </a:solidFill>
              </a:rPr>
              <a:t>планировать</a:t>
            </a:r>
            <a:r>
              <a:rPr lang="en-US" sz="1200" dirty="0">
                <a:solidFill>
                  <a:schemeClr val="dk1"/>
                </a:solidFill>
              </a:rPr>
              <a:t> и </a:t>
            </a:r>
            <a:r>
              <a:rPr lang="en-US" sz="1200" dirty="0" err="1">
                <a:solidFill>
                  <a:schemeClr val="dk1"/>
                </a:solidFill>
              </a:rPr>
              <a:t>проводить</a:t>
            </a:r>
            <a:r>
              <a:rPr lang="en-US" sz="1200" dirty="0">
                <a:solidFill>
                  <a:schemeClr val="dk1"/>
                </a:solidFill>
              </a:rPr>
              <a:t> </a:t>
            </a:r>
            <a:r>
              <a:rPr lang="en-US" sz="1200" dirty="0" err="1">
                <a:solidFill>
                  <a:schemeClr val="dk1"/>
                </a:solidFill>
              </a:rPr>
              <a:t>тренировки</a:t>
            </a:r>
            <a:r>
              <a:rPr lang="en-US" sz="1200" dirty="0">
                <a:solidFill>
                  <a:schemeClr val="dk1"/>
                </a:solidFill>
              </a:rPr>
              <a:t> с </a:t>
            </a:r>
            <a:r>
              <a:rPr lang="en-US" sz="1200" dirty="0" err="1">
                <a:solidFill>
                  <a:schemeClr val="dk1"/>
                </a:solidFill>
              </a:rPr>
              <a:t>сотрудниками</a:t>
            </a:r>
            <a:r>
              <a:rPr lang="en-US" sz="1200" dirty="0">
                <a:solidFill>
                  <a:schemeClr val="dk1"/>
                </a:solidFill>
              </a:rPr>
              <a:t>, </a:t>
            </a:r>
            <a:r>
              <a:rPr lang="en-US" sz="1200" dirty="0" err="1">
                <a:solidFill>
                  <a:schemeClr val="dk1"/>
                </a:solidFill>
              </a:rPr>
              <a:t>педагогами</a:t>
            </a:r>
            <a:r>
              <a:rPr lang="en-US" sz="1200" dirty="0">
                <a:solidFill>
                  <a:schemeClr val="dk1"/>
                </a:solidFill>
              </a:rPr>
              <a:t> и </a:t>
            </a:r>
            <a:r>
              <a:rPr lang="en-US" sz="1200" dirty="0" err="1">
                <a:solidFill>
                  <a:schemeClr val="dk1"/>
                </a:solidFill>
              </a:rPr>
              <a:t>обучающимся</a:t>
            </a:r>
            <a:r>
              <a:rPr lang="en-US" sz="1200" dirty="0">
                <a:solidFill>
                  <a:schemeClr val="dk1"/>
                </a:solidFill>
              </a:rPr>
              <a:t> </a:t>
            </a:r>
            <a:r>
              <a:rPr lang="en-US" sz="1200" dirty="0" err="1">
                <a:solidFill>
                  <a:schemeClr val="dk1"/>
                </a:solidFill>
              </a:rPr>
              <a:t>по</a:t>
            </a:r>
            <a:r>
              <a:rPr lang="en-US" sz="1200" dirty="0">
                <a:solidFill>
                  <a:schemeClr val="dk1"/>
                </a:solidFill>
              </a:rPr>
              <a:t> </a:t>
            </a:r>
            <a:r>
              <a:rPr lang="en-US" sz="1200" dirty="0" err="1">
                <a:solidFill>
                  <a:schemeClr val="dk1"/>
                </a:solidFill>
              </a:rPr>
              <a:t>действиям</a:t>
            </a:r>
            <a:r>
              <a:rPr lang="en-US" sz="1200" dirty="0">
                <a:solidFill>
                  <a:schemeClr val="dk1"/>
                </a:solidFill>
              </a:rPr>
              <a:t> при </a:t>
            </a:r>
            <a:r>
              <a:rPr lang="en-US" sz="1200" dirty="0" err="1">
                <a:solidFill>
                  <a:schemeClr val="dk1"/>
                </a:solidFill>
              </a:rPr>
              <a:t>возникновении</a:t>
            </a:r>
            <a:r>
              <a:rPr lang="en-US" sz="1200" dirty="0">
                <a:solidFill>
                  <a:schemeClr val="dk1"/>
                </a:solidFill>
              </a:rPr>
              <a:t> </a:t>
            </a:r>
            <a:r>
              <a:rPr lang="en-US" sz="1200" dirty="0" err="1">
                <a:solidFill>
                  <a:schemeClr val="dk1"/>
                </a:solidFill>
              </a:rPr>
              <a:t>угрозы</a:t>
            </a:r>
            <a:r>
              <a:rPr lang="en-US" sz="1200" dirty="0">
                <a:solidFill>
                  <a:schemeClr val="dk1"/>
                </a:solidFill>
              </a:rPr>
              <a:t> </a:t>
            </a:r>
            <a:r>
              <a:rPr lang="en-US" sz="1200" dirty="0" err="1">
                <a:solidFill>
                  <a:schemeClr val="dk1"/>
                </a:solidFill>
              </a:rPr>
              <a:t>совершения</a:t>
            </a:r>
            <a:r>
              <a:rPr lang="en-US" sz="1200" dirty="0">
                <a:solidFill>
                  <a:schemeClr val="dk1"/>
                </a:solidFill>
              </a:rPr>
              <a:t> </a:t>
            </a:r>
            <a:r>
              <a:rPr lang="en-US" sz="1200" dirty="0" err="1">
                <a:solidFill>
                  <a:schemeClr val="dk1"/>
                </a:solidFill>
              </a:rPr>
              <a:t>акта</a:t>
            </a:r>
            <a:r>
              <a:rPr lang="en-US" sz="1200" dirty="0">
                <a:solidFill>
                  <a:schemeClr val="dk1"/>
                </a:solidFill>
              </a:rPr>
              <a:t> </a:t>
            </a:r>
            <a:r>
              <a:rPr lang="en-US" sz="1200" dirty="0" err="1">
                <a:solidFill>
                  <a:schemeClr val="dk1"/>
                </a:solidFill>
              </a:rPr>
              <a:t>терроризма</a:t>
            </a:r>
            <a:r>
              <a:rPr lang="en-US" sz="1200" dirty="0">
                <a:solidFill>
                  <a:schemeClr val="dk1"/>
                </a:solidFill>
              </a:rPr>
              <a:t> в </a:t>
            </a:r>
            <a:r>
              <a:rPr lang="en-US" sz="1200" dirty="0" err="1">
                <a:solidFill>
                  <a:schemeClr val="dk1"/>
                </a:solidFill>
              </a:rPr>
              <a:t>помещениях</a:t>
            </a:r>
            <a:r>
              <a:rPr lang="en-US" sz="1200" dirty="0">
                <a:solidFill>
                  <a:schemeClr val="dk1"/>
                </a:solidFill>
              </a:rPr>
              <a:t> и </a:t>
            </a:r>
            <a:r>
              <a:rPr lang="en-US" sz="1200" dirty="0" err="1">
                <a:solidFill>
                  <a:schemeClr val="dk1"/>
                </a:solidFill>
              </a:rPr>
              <a:t>на</a:t>
            </a:r>
            <a:r>
              <a:rPr lang="en-US" sz="1200" dirty="0">
                <a:solidFill>
                  <a:schemeClr val="dk1"/>
                </a:solidFill>
              </a:rPr>
              <a:t> </a:t>
            </a:r>
            <a:r>
              <a:rPr lang="en-US" sz="1200" dirty="0" err="1">
                <a:solidFill>
                  <a:schemeClr val="dk1"/>
                </a:solidFill>
              </a:rPr>
              <a:t>территории</a:t>
            </a:r>
            <a:r>
              <a:rPr lang="en-US" sz="1200" dirty="0">
                <a:solidFill>
                  <a:schemeClr val="dk1"/>
                </a:solidFill>
              </a:rPr>
              <a:t> </a:t>
            </a:r>
            <a:r>
              <a:rPr lang="en-US" sz="1200" dirty="0" err="1">
                <a:solidFill>
                  <a:schemeClr val="dk1"/>
                </a:solidFill>
              </a:rPr>
              <a:t>учреждения</a:t>
            </a:r>
            <a:endParaRPr sz="1200" b="0" i="0" u="none" strike="noStrike" cap="none" dirty="0">
              <a:solidFill>
                <a:schemeClr val="dk1"/>
              </a:solidFill>
              <a:latin typeface="Arial"/>
              <a:ea typeface="Arial"/>
              <a:cs typeface="Arial"/>
            </a:endParaRPr>
          </a:p>
        </p:txBody>
      </p:sp>
      <p:sp>
        <p:nvSpPr>
          <p:cNvPr id="29" name="Google Shape;513;g1bc6e687a7d_0_1152"/>
          <p:cNvSpPr/>
          <p:nvPr/>
        </p:nvSpPr>
        <p:spPr bwMode="auto">
          <a:xfrm>
            <a:off x="9614788" y="3210050"/>
            <a:ext cx="2169300" cy="15150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0" name="Google Shape;514;g1bc6e687a7d_0_1152"/>
          <p:cNvSpPr/>
          <p:nvPr/>
        </p:nvSpPr>
        <p:spPr bwMode="auto">
          <a:xfrm>
            <a:off x="9625149" y="3453150"/>
            <a:ext cx="21693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dirty="0" err="1">
                <a:solidFill>
                  <a:schemeClr val="dk1"/>
                </a:solidFill>
              </a:rPr>
              <a:t>ежедневно</a:t>
            </a:r>
            <a:r>
              <a:rPr lang="en-US" sz="1200" dirty="0">
                <a:solidFill>
                  <a:schemeClr val="dk1"/>
                </a:solidFill>
              </a:rPr>
              <a:t> </a:t>
            </a:r>
            <a:r>
              <a:rPr lang="en-US" sz="1200" dirty="0" err="1">
                <a:solidFill>
                  <a:schemeClr val="dk1"/>
                </a:solidFill>
              </a:rPr>
              <a:t>осуществлять</a:t>
            </a:r>
            <a:r>
              <a:rPr lang="en-US" sz="1200" dirty="0">
                <a:solidFill>
                  <a:schemeClr val="dk1"/>
                </a:solidFill>
              </a:rPr>
              <a:t> </a:t>
            </a:r>
            <a:r>
              <a:rPr lang="en-US" sz="1200" dirty="0" err="1">
                <a:solidFill>
                  <a:schemeClr val="dk1"/>
                </a:solidFill>
              </a:rPr>
              <a:t>контроль</a:t>
            </a:r>
            <a:r>
              <a:rPr lang="en-US" sz="1200" dirty="0">
                <a:solidFill>
                  <a:schemeClr val="dk1"/>
                </a:solidFill>
              </a:rPr>
              <a:t> за </a:t>
            </a:r>
            <a:r>
              <a:rPr lang="en-US" sz="1200" dirty="0" err="1">
                <a:solidFill>
                  <a:schemeClr val="dk1"/>
                </a:solidFill>
              </a:rPr>
              <a:t>состоянием</a:t>
            </a:r>
            <a:r>
              <a:rPr lang="en-US" sz="1200" dirty="0">
                <a:solidFill>
                  <a:schemeClr val="dk1"/>
                </a:solidFill>
              </a:rPr>
              <a:t> </a:t>
            </a:r>
            <a:r>
              <a:rPr lang="en-US" sz="1200" dirty="0" err="1">
                <a:solidFill>
                  <a:schemeClr val="dk1"/>
                </a:solidFill>
              </a:rPr>
              <a:t>объекта</a:t>
            </a:r>
            <a:r>
              <a:rPr lang="en-US" sz="1200" dirty="0">
                <a:solidFill>
                  <a:schemeClr val="dk1"/>
                </a:solidFill>
              </a:rPr>
              <a:t> </a:t>
            </a:r>
            <a:r>
              <a:rPr lang="en-US" sz="1200" dirty="0" err="1">
                <a:solidFill>
                  <a:schemeClr val="dk1"/>
                </a:solidFill>
              </a:rPr>
              <a:t>организации</a:t>
            </a:r>
            <a:r>
              <a:rPr lang="en-US" sz="1200" dirty="0">
                <a:solidFill>
                  <a:schemeClr val="dk1"/>
                </a:solidFill>
              </a:rPr>
              <a:t> </a:t>
            </a:r>
            <a:r>
              <a:rPr lang="en-US" sz="1200" dirty="0" err="1">
                <a:solidFill>
                  <a:schemeClr val="dk1"/>
                </a:solidFill>
              </a:rPr>
              <a:t>образования</a:t>
            </a:r>
            <a:endParaRPr sz="1200" b="0" i="0" u="none" strike="noStrike" cap="none" dirty="0">
              <a:solidFill>
                <a:schemeClr val="dk1"/>
              </a:solidFill>
              <a:latin typeface="Arial"/>
              <a:ea typeface="Arial"/>
              <a:cs typeface="Arial"/>
            </a:endParaRPr>
          </a:p>
        </p:txBody>
      </p:sp>
      <p:sp>
        <p:nvSpPr>
          <p:cNvPr id="31" name="Google Shape;515;g1bc6e687a7d_0_1152"/>
          <p:cNvSpPr/>
          <p:nvPr/>
        </p:nvSpPr>
        <p:spPr bwMode="auto">
          <a:xfrm>
            <a:off x="1507295" y="2896250"/>
            <a:ext cx="90261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solidFill>
                  <a:srgbClr val="002060"/>
                </a:solidFill>
              </a:rPr>
              <a:t>Действия ответственного должностного лица:</a:t>
            </a:r>
            <a:endParaRPr sz="1600" b="1" i="0" u="none" strike="noStrike" cap="none">
              <a:solidFill>
                <a:srgbClr val="002060"/>
              </a:solidFill>
              <a:latin typeface="Arial"/>
              <a:ea typeface="Arial"/>
              <a:cs typeface="Arial"/>
            </a:endParaRPr>
          </a:p>
        </p:txBody>
      </p:sp>
      <p:sp>
        <p:nvSpPr>
          <p:cNvPr id="32" name="Google Shape;516;g1bc6e687a7d_0_1152"/>
          <p:cNvSpPr/>
          <p:nvPr/>
        </p:nvSpPr>
        <p:spPr bwMode="auto">
          <a:xfrm>
            <a:off x="6913338" y="3210050"/>
            <a:ext cx="2267100" cy="1300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представлять руководителю предложения по вопросам совершенствования мер противодействия терроризму и обеспечения безопасности сотрудников, педагогов и обучающихся</a:t>
            </a:r>
            <a:endParaRPr sz="1200" b="0" i="0" u="none" strike="noStrike" cap="none">
              <a:solidFill>
                <a:schemeClr val="dk1"/>
              </a:solidFill>
              <a:latin typeface="Arial"/>
              <a:ea typeface="Arial"/>
              <a:cs typeface="Arial"/>
            </a:endParaRPr>
          </a:p>
        </p:txBody>
      </p:sp>
      <p:sp>
        <p:nvSpPr>
          <p:cNvPr id="33" name="Google Shape;517;g1bc6e687a7d_0_1152"/>
          <p:cNvSpPr/>
          <p:nvPr/>
        </p:nvSpPr>
        <p:spPr bwMode="auto">
          <a:xfrm>
            <a:off x="259175" y="4858925"/>
            <a:ext cx="11480400" cy="3756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4" name="Google Shape;518;g1bc6e687a7d_0_1152"/>
          <p:cNvSpPr/>
          <p:nvPr/>
        </p:nvSpPr>
        <p:spPr bwMode="auto">
          <a:xfrm>
            <a:off x="314025" y="4858925"/>
            <a:ext cx="11480400" cy="293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обращать внимание на посторонних лиц с неадекватным поведением</a:t>
            </a:r>
            <a:endParaRPr sz="1200" b="0" i="0" u="none" strike="noStrike" cap="none">
              <a:solidFill>
                <a:schemeClr val="dk1"/>
              </a:solidFill>
              <a:latin typeface="Arial"/>
              <a:ea typeface="Arial"/>
              <a:cs typeface="Arial"/>
            </a:endParaRPr>
          </a:p>
        </p:txBody>
      </p:sp>
      <p:sp>
        <p:nvSpPr>
          <p:cNvPr id="35" name="Google Shape;519;g1bc6e687a7d_0_1152"/>
          <p:cNvSpPr/>
          <p:nvPr/>
        </p:nvSpPr>
        <p:spPr bwMode="auto">
          <a:xfrm>
            <a:off x="256687" y="5950558"/>
            <a:ext cx="3818100" cy="6345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6" name="Google Shape;520;g1bc6e687a7d_0_1152"/>
          <p:cNvSpPr/>
          <p:nvPr/>
        </p:nvSpPr>
        <p:spPr bwMode="auto">
          <a:xfrm>
            <a:off x="420338" y="5982008"/>
            <a:ext cx="3490800" cy="45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dirty="0" err="1">
                <a:solidFill>
                  <a:schemeClr val="dk1"/>
                </a:solidFill>
              </a:rPr>
              <a:t>следить</a:t>
            </a:r>
            <a:r>
              <a:rPr lang="en-US" sz="1200" dirty="0">
                <a:solidFill>
                  <a:schemeClr val="dk1"/>
                </a:solidFill>
              </a:rPr>
              <a:t> за </a:t>
            </a:r>
            <a:r>
              <a:rPr lang="en-US" sz="1200" dirty="0" err="1">
                <a:solidFill>
                  <a:schemeClr val="dk1"/>
                </a:solidFill>
              </a:rPr>
              <a:t>освещением</a:t>
            </a:r>
            <a:r>
              <a:rPr lang="en-US" sz="1200" dirty="0">
                <a:solidFill>
                  <a:schemeClr val="dk1"/>
                </a:solidFill>
              </a:rPr>
              <a:t> </a:t>
            </a:r>
            <a:r>
              <a:rPr lang="en-US" sz="1200" dirty="0" err="1">
                <a:solidFill>
                  <a:schemeClr val="dk1"/>
                </a:solidFill>
              </a:rPr>
              <a:t>территории</a:t>
            </a:r>
            <a:r>
              <a:rPr lang="en-US" sz="1200" dirty="0">
                <a:solidFill>
                  <a:schemeClr val="dk1"/>
                </a:solidFill>
              </a:rPr>
              <a:t> </a:t>
            </a:r>
            <a:r>
              <a:rPr lang="en-US" sz="1200" dirty="0" err="1">
                <a:solidFill>
                  <a:schemeClr val="dk1"/>
                </a:solidFill>
              </a:rPr>
              <a:t>организации</a:t>
            </a:r>
            <a:r>
              <a:rPr lang="en-US" sz="1200" dirty="0">
                <a:solidFill>
                  <a:schemeClr val="dk1"/>
                </a:solidFill>
              </a:rPr>
              <a:t> </a:t>
            </a:r>
            <a:r>
              <a:rPr lang="en-US" sz="1200" dirty="0" err="1">
                <a:solidFill>
                  <a:schemeClr val="dk1"/>
                </a:solidFill>
              </a:rPr>
              <a:t>образования</a:t>
            </a:r>
            <a:r>
              <a:rPr lang="en-US" sz="1200" dirty="0">
                <a:solidFill>
                  <a:schemeClr val="dk1"/>
                </a:solidFill>
              </a:rPr>
              <a:t> в </a:t>
            </a:r>
            <a:r>
              <a:rPr lang="en-US" sz="1200" dirty="0" err="1">
                <a:solidFill>
                  <a:schemeClr val="dk1"/>
                </a:solidFill>
              </a:rPr>
              <a:t>темное</a:t>
            </a:r>
            <a:r>
              <a:rPr lang="en-US" sz="1200" dirty="0">
                <a:solidFill>
                  <a:schemeClr val="dk1"/>
                </a:solidFill>
              </a:rPr>
              <a:t> </a:t>
            </a:r>
            <a:r>
              <a:rPr lang="en-US" sz="1200" dirty="0" err="1">
                <a:solidFill>
                  <a:schemeClr val="dk1"/>
                </a:solidFill>
              </a:rPr>
              <a:t>время</a:t>
            </a:r>
            <a:endParaRPr sz="1200" b="0" i="0" u="none" strike="noStrike" cap="none" dirty="0">
              <a:solidFill>
                <a:schemeClr val="dk1"/>
              </a:solidFill>
              <a:latin typeface="Arial"/>
              <a:ea typeface="Arial"/>
              <a:cs typeface="Arial"/>
            </a:endParaRPr>
          </a:p>
        </p:txBody>
      </p:sp>
      <p:sp>
        <p:nvSpPr>
          <p:cNvPr id="37" name="Google Shape;521;g1bc6e687a7d_0_1152"/>
          <p:cNvSpPr/>
          <p:nvPr/>
        </p:nvSpPr>
        <p:spPr bwMode="auto">
          <a:xfrm>
            <a:off x="846026" y="5577508"/>
            <a:ext cx="103485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solidFill>
                  <a:srgbClr val="002060"/>
                </a:solidFill>
              </a:rPr>
              <a:t>Действия заместителя директора по административно-хозяйственной работе (АХР):</a:t>
            </a:r>
            <a:endParaRPr sz="1600" b="1" i="0" u="none" strike="noStrike" cap="none">
              <a:solidFill>
                <a:srgbClr val="002060"/>
              </a:solidFill>
              <a:latin typeface="Arial"/>
              <a:ea typeface="Arial"/>
              <a:cs typeface="Arial"/>
            </a:endParaRPr>
          </a:p>
        </p:txBody>
      </p:sp>
      <p:sp>
        <p:nvSpPr>
          <p:cNvPr id="38" name="Google Shape;522;g1bc6e687a7d_0_1152"/>
          <p:cNvSpPr/>
          <p:nvPr/>
        </p:nvSpPr>
        <p:spPr bwMode="auto">
          <a:xfrm>
            <a:off x="4210763" y="5950558"/>
            <a:ext cx="3818100" cy="6345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9" name="Google Shape;523;g1bc6e687a7d_0_1152"/>
          <p:cNvSpPr/>
          <p:nvPr/>
        </p:nvSpPr>
        <p:spPr bwMode="auto">
          <a:xfrm>
            <a:off x="4374413" y="5982008"/>
            <a:ext cx="3490800" cy="45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обеспечивать своевременный вывоз мусора </a:t>
            </a:r>
            <a:endParaRPr sz="1200">
              <a:solidFill>
                <a:schemeClr val="dk1"/>
              </a:solidFill>
            </a:endParaRPr>
          </a:p>
          <a:p>
            <a:pPr marL="0" marR="0" lvl="0" indent="0" algn="ctr">
              <a:spcBef>
                <a:spcPts val="0"/>
              </a:spcBef>
              <a:spcAft>
                <a:spcPts val="0"/>
              </a:spcAft>
              <a:buNone/>
              <a:defRPr/>
            </a:pPr>
            <a:r>
              <a:rPr lang="en-US" sz="1200">
                <a:solidFill>
                  <a:schemeClr val="dk1"/>
                </a:solidFill>
              </a:rPr>
              <a:t>с территории организации образования</a:t>
            </a:r>
            <a:endParaRPr sz="1200" b="0" i="0" u="none" strike="noStrike" cap="none">
              <a:solidFill>
                <a:schemeClr val="dk1"/>
              </a:solidFill>
              <a:latin typeface="Arial"/>
              <a:ea typeface="Arial"/>
              <a:cs typeface="Arial"/>
            </a:endParaRPr>
          </a:p>
        </p:txBody>
      </p:sp>
      <p:sp>
        <p:nvSpPr>
          <p:cNvPr id="40" name="Google Shape;524;g1bc6e687a7d_0_1152"/>
          <p:cNvSpPr/>
          <p:nvPr/>
        </p:nvSpPr>
        <p:spPr bwMode="auto">
          <a:xfrm>
            <a:off x="8164838" y="5950558"/>
            <a:ext cx="3818100" cy="6345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41" name="Google Shape;525;g1bc6e687a7d_0_1152"/>
          <p:cNvSpPr/>
          <p:nvPr/>
        </p:nvSpPr>
        <p:spPr bwMode="auto">
          <a:xfrm>
            <a:off x="8328488" y="5982008"/>
            <a:ext cx="3490800" cy="45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обращать внимание на посторонних лиц </a:t>
            </a:r>
            <a:endParaRPr sz="1200">
              <a:solidFill>
                <a:schemeClr val="dk1"/>
              </a:solidFill>
            </a:endParaRPr>
          </a:p>
          <a:p>
            <a:pPr marL="0" marR="0" lvl="0" indent="0" algn="ctr">
              <a:spcBef>
                <a:spcPts val="0"/>
              </a:spcBef>
              <a:spcAft>
                <a:spcPts val="0"/>
              </a:spcAft>
              <a:buNone/>
              <a:defRPr/>
            </a:pPr>
            <a:r>
              <a:rPr lang="en-US" sz="1200">
                <a:solidFill>
                  <a:schemeClr val="dk1"/>
                </a:solidFill>
              </a:rPr>
              <a:t>с неадекватным поведением</a:t>
            </a:r>
            <a:endParaRPr sz="1200" b="0" i="0" u="none" strike="noStrike" cap="none">
              <a:solidFill>
                <a:schemeClr val="dk1"/>
              </a:solidFill>
              <a:latin typeface="Arial"/>
              <a:ea typeface="Arial"/>
              <a:cs typeface="Arial"/>
            </a:endParaRPr>
          </a:p>
        </p:txBody>
      </p:sp>
      <p:sp>
        <p:nvSpPr>
          <p:cNvPr id="42" name="Google Shape;526;g1bc6e687a7d_0_1152"/>
          <p:cNvSpPr/>
          <p:nvPr/>
        </p:nvSpPr>
        <p:spPr bwMode="auto">
          <a:xfrm>
            <a:off x="259167" y="6444059"/>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43" name="Google Shape;527;g1bc6e687a7d_0_1152"/>
          <p:cNvSpPr/>
          <p:nvPr/>
        </p:nvSpPr>
        <p:spPr bwMode="auto">
          <a:xfrm>
            <a:off x="4210767" y="6444059"/>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44" name="Google Shape;528;g1bc6e687a7d_0_1152"/>
          <p:cNvSpPr/>
          <p:nvPr/>
        </p:nvSpPr>
        <p:spPr bwMode="auto">
          <a:xfrm>
            <a:off x="8164842" y="6444059"/>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pic>
        <p:nvPicPr>
          <p:cNvPr id="45" name="Google Shape;529;g1bc6e687a7d_0_1152"/>
          <p:cNvPicPr/>
          <p:nvPr/>
        </p:nvPicPr>
        <p:blipFill>
          <a:blip r:embed="rId3">
            <a:alphaModFix/>
          </a:blip>
          <a:srcRect l="7670" r="-7668"/>
          <a:stretch/>
        </p:blipFill>
        <p:spPr bwMode="auto">
          <a:xfrm>
            <a:off x="11395401" y="2799586"/>
            <a:ext cx="844322" cy="1515000"/>
          </a:xfrm>
          <a:prstGeom prst="rect">
            <a:avLst/>
          </a:prstGeom>
          <a:noFill/>
          <a:ln>
            <a:noFill/>
          </a:ln>
        </p:spPr>
      </p:pic>
      <p:pic>
        <p:nvPicPr>
          <p:cNvPr id="46" name="Google Shape;530;g1bc6e687a7d_0_1152"/>
          <p:cNvPicPr/>
          <p:nvPr/>
        </p:nvPicPr>
        <p:blipFill>
          <a:blip r:embed="rId4">
            <a:alphaModFix/>
          </a:blip>
          <a:srcRect t="18427"/>
          <a:stretch/>
        </p:blipFill>
        <p:spPr bwMode="auto">
          <a:xfrm flipH="1">
            <a:off x="11063760" y="6585050"/>
            <a:ext cx="1055790" cy="11082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oogle Shape;535;g1bc6e687a7d_0_1264"/>
          <p:cNvPicPr/>
          <p:nvPr/>
        </p:nvPicPr>
        <p:blipFill>
          <a:blip r:embed="rId2">
            <a:alphaModFix/>
          </a:blip>
          <a:srcRect l="-829" t="64794" r="71082" b="5323"/>
          <a:stretch/>
        </p:blipFill>
        <p:spPr bwMode="auto">
          <a:xfrm flipH="1">
            <a:off x="10819622" y="6088873"/>
            <a:ext cx="1311845" cy="1343400"/>
          </a:xfrm>
          <a:prstGeom prst="rect">
            <a:avLst/>
          </a:prstGeom>
          <a:noFill/>
          <a:ln>
            <a:noFill/>
          </a:ln>
        </p:spPr>
      </p:pic>
      <p:sp>
        <p:nvSpPr>
          <p:cNvPr id="5" name="Google Shape;536;g1bc6e687a7d_0_1264"/>
          <p:cNvSpPr/>
          <p:nvPr/>
        </p:nvSpPr>
        <p:spPr bwMode="auto">
          <a:xfrm>
            <a:off x="2110850" y="6255925"/>
            <a:ext cx="3281100" cy="1124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537;g1bc6e687a7d_0_1264"/>
          <p:cNvSpPr/>
          <p:nvPr/>
        </p:nvSpPr>
        <p:spPr bwMode="auto">
          <a:xfrm>
            <a:off x="6250" y="6255925"/>
            <a:ext cx="2010900" cy="1124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538;g1bc6e687a7d_0_1264"/>
          <p:cNvSpPr/>
          <p:nvPr/>
        </p:nvSpPr>
        <p:spPr bwMode="auto">
          <a:xfrm>
            <a:off x="5522106" y="6255925"/>
            <a:ext cx="1508400" cy="1124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539;g1bc6e687a7d_0_1264"/>
          <p:cNvSpPr/>
          <p:nvPr/>
        </p:nvSpPr>
        <p:spPr bwMode="auto">
          <a:xfrm>
            <a:off x="7165375" y="6255925"/>
            <a:ext cx="3968699" cy="1124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540;g1bc6e687a7d_0_1264"/>
          <p:cNvSpPr/>
          <p:nvPr/>
        </p:nvSpPr>
        <p:spPr bwMode="auto">
          <a:xfrm>
            <a:off x="2129753" y="6332750"/>
            <a:ext cx="32811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ежедневно контролировать выдачу ключей от учебных помещений педагогам и сдачу ключей после окончания занятий и наведения порядка в учебных помещениях</a:t>
            </a:r>
            <a:endParaRPr sz="1200" b="0" i="0" u="none" strike="noStrike" cap="none">
              <a:solidFill>
                <a:schemeClr val="dk1"/>
              </a:solidFill>
              <a:latin typeface="Arial"/>
              <a:ea typeface="Arial"/>
              <a:cs typeface="Arial"/>
            </a:endParaRPr>
          </a:p>
        </p:txBody>
      </p:sp>
      <p:sp>
        <p:nvSpPr>
          <p:cNvPr id="10" name="Google Shape;541;g1bc6e687a7d_0_1264"/>
          <p:cNvSpPr/>
          <p:nvPr/>
        </p:nvSpPr>
        <p:spPr bwMode="auto">
          <a:xfrm>
            <a:off x="35192" y="6328825"/>
            <a:ext cx="19530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обращать внимание на посторонних лиц с неадекватным поведением</a:t>
            </a:r>
            <a:endParaRPr sz="1200" b="0" i="0" u="none" strike="noStrike" cap="none">
              <a:solidFill>
                <a:schemeClr val="dk1"/>
              </a:solidFill>
              <a:latin typeface="Arial"/>
              <a:ea typeface="Arial"/>
              <a:cs typeface="Arial"/>
            </a:endParaRPr>
          </a:p>
        </p:txBody>
      </p:sp>
      <p:sp>
        <p:nvSpPr>
          <p:cNvPr id="11" name="Google Shape;542;g1bc6e687a7d_0_1264"/>
          <p:cNvSpPr/>
          <p:nvPr/>
        </p:nvSpPr>
        <p:spPr bwMode="auto">
          <a:xfrm rot="5400000">
            <a:off x="11153425" y="519017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2" name="Google Shape;543;g1bc6e687a7d_0_1264"/>
          <p:cNvSpPr/>
          <p:nvPr/>
        </p:nvSpPr>
        <p:spPr bwMode="auto">
          <a:xfrm rot="5400000">
            <a:off x="1035300" y="519017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3" name="Google Shape;544;g1bc6e687a7d_0_1264"/>
          <p:cNvSpPr/>
          <p:nvPr/>
        </p:nvSpPr>
        <p:spPr bwMode="auto">
          <a:xfrm>
            <a:off x="0" y="803137"/>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545;g1bc6e687a7d_0_1264"/>
          <p:cNvSpPr/>
          <p:nvPr/>
        </p:nvSpPr>
        <p:spPr bwMode="auto">
          <a:xfrm>
            <a:off x="10412233" y="43270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5" name="Google Shape;546;g1bc6e687a7d_0_1264"/>
          <p:cNvSpPr/>
          <p:nvPr/>
        </p:nvSpPr>
        <p:spPr bwMode="auto">
          <a:xfrm>
            <a:off x="0" y="1814540"/>
            <a:ext cx="12239700" cy="1515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6" name="Google Shape;547;g1bc6e687a7d_0_1264"/>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ПРАКТИЧЕСКИЕ МЕРОПРИЯТИЯ </a:t>
            </a:r>
            <a:br>
              <a:rPr lang="en-US" sz="1600" b="1">
                <a:solidFill>
                  <a:srgbClr val="002060"/>
                </a:solidFill>
              </a:rPr>
            </a:br>
            <a:r>
              <a:rPr lang="en-US" sz="1600" b="1">
                <a:solidFill>
                  <a:srgbClr val="002060"/>
                </a:solidFill>
              </a:rPr>
              <a:t>по предупреждению актов терроризма в организациях образования и на ее территории</a:t>
            </a:r>
            <a:endParaRPr sz="1600" b="1">
              <a:solidFill>
                <a:srgbClr val="002060"/>
              </a:solidFill>
            </a:endParaRPr>
          </a:p>
        </p:txBody>
      </p:sp>
      <p:sp>
        <p:nvSpPr>
          <p:cNvPr id="17" name="Google Shape;548;g1bc6e687a7d_0_1264"/>
          <p:cNvSpPr/>
          <p:nvPr/>
        </p:nvSpPr>
        <p:spPr bwMode="auto">
          <a:xfrm>
            <a:off x="846026" y="887350"/>
            <a:ext cx="103485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solidFill>
                  <a:srgbClr val="002060"/>
                </a:solidFill>
              </a:rPr>
              <a:t>Действия заместителя директора по воспитательной работе:</a:t>
            </a:r>
            <a:endParaRPr sz="1600" b="1" i="0" u="none" strike="noStrike" cap="none">
              <a:solidFill>
                <a:srgbClr val="002060"/>
              </a:solidFill>
              <a:latin typeface="Arial"/>
              <a:ea typeface="Arial"/>
              <a:cs typeface="Arial"/>
            </a:endParaRPr>
          </a:p>
        </p:txBody>
      </p:sp>
      <p:sp>
        <p:nvSpPr>
          <p:cNvPr id="18" name="Google Shape;549;g1bc6e687a7d_0_1264"/>
          <p:cNvSpPr/>
          <p:nvPr/>
        </p:nvSpPr>
        <p:spPr bwMode="auto">
          <a:xfrm>
            <a:off x="1645475" y="1299325"/>
            <a:ext cx="9352200" cy="6345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включать в годовые и месячные планы воспитательной работы проведение мероприятий с участием обучающихся, педагогов и сотрудников организации образования с сотрудниками правоохранительных органов на темы: </a:t>
            </a:r>
            <a:endParaRPr sz="1300" b="1" i="0" u="none" strike="noStrike" cap="none">
              <a:solidFill>
                <a:schemeClr val="dk1"/>
              </a:solidFill>
            </a:endParaRPr>
          </a:p>
        </p:txBody>
      </p:sp>
      <p:sp>
        <p:nvSpPr>
          <p:cNvPr id="19" name="Google Shape;550;g1bc6e687a7d_0_1264"/>
          <p:cNvSpPr/>
          <p:nvPr/>
        </p:nvSpPr>
        <p:spPr bwMode="auto">
          <a:xfrm>
            <a:off x="6163300" y="1877992"/>
            <a:ext cx="6060000" cy="1343400"/>
          </a:xfrm>
          <a:prstGeom prst="rect">
            <a:avLst/>
          </a:prstGeom>
          <a:noFill/>
          <a:ln>
            <a:noFill/>
          </a:ln>
        </p:spPr>
        <p:txBody>
          <a:bodyPr spcFirstLastPara="1" wrap="square" lIns="91425" tIns="45700" rIns="91425" bIns="45700" anchor="t" anchorCtr="0">
            <a:noAutofit/>
          </a:bodyPr>
          <a:lstStyle/>
          <a:p>
            <a:pPr marL="457200" marR="0" lvl="0" indent="-311150" algn="l">
              <a:lnSpc>
                <a:spcPct val="114999"/>
              </a:lnSpc>
              <a:spcBef>
                <a:spcPts val="0"/>
              </a:spcBef>
              <a:spcAft>
                <a:spcPts val="0"/>
              </a:spcAft>
              <a:buClr>
                <a:schemeClr val="dk1"/>
              </a:buClr>
              <a:buSzPts val="1300"/>
              <a:buChar char="❏"/>
              <a:defRPr/>
            </a:pPr>
            <a:r>
              <a:rPr lang="en-US" sz="1300" b="1" i="1">
                <a:solidFill>
                  <a:schemeClr val="dk1"/>
                </a:solidFill>
              </a:rPr>
              <a:t>"Психологический портрет лица, вынашивающего противоправные намерения", </a:t>
            </a:r>
            <a:endParaRPr sz="1300" b="1" i="1">
              <a:solidFill>
                <a:schemeClr val="dk1"/>
              </a:solidFill>
            </a:endParaRPr>
          </a:p>
          <a:p>
            <a:pPr marL="457200" marR="0" lvl="0" indent="-311150" algn="l">
              <a:lnSpc>
                <a:spcPct val="114999"/>
              </a:lnSpc>
              <a:spcBef>
                <a:spcPts val="0"/>
              </a:spcBef>
              <a:spcAft>
                <a:spcPts val="0"/>
              </a:spcAft>
              <a:buClr>
                <a:schemeClr val="dk1"/>
              </a:buClr>
              <a:buSzPts val="1300"/>
              <a:buChar char="❏"/>
              <a:defRPr/>
            </a:pPr>
            <a:r>
              <a:rPr lang="en-US" sz="1300" b="1" i="1">
                <a:solidFill>
                  <a:schemeClr val="dk1"/>
                </a:solidFill>
              </a:rPr>
              <a:t>"Опасность экстремистских организаций", </a:t>
            </a:r>
            <a:endParaRPr sz="1300" b="1" i="1">
              <a:solidFill>
                <a:schemeClr val="dk1"/>
              </a:solidFill>
            </a:endParaRPr>
          </a:p>
          <a:p>
            <a:pPr marL="457200" marR="0" lvl="0" indent="-311150" algn="l">
              <a:lnSpc>
                <a:spcPct val="114999"/>
              </a:lnSpc>
              <a:spcBef>
                <a:spcPts val="0"/>
              </a:spcBef>
              <a:spcAft>
                <a:spcPts val="0"/>
              </a:spcAft>
              <a:buClr>
                <a:schemeClr val="dk1"/>
              </a:buClr>
              <a:buSzPts val="1300"/>
              <a:buChar char="❏"/>
              <a:defRPr/>
            </a:pPr>
            <a:r>
              <a:rPr lang="en-US" sz="1300" b="1" i="1">
                <a:solidFill>
                  <a:schemeClr val="dk1"/>
                </a:solidFill>
              </a:rPr>
              <a:t>"Как террористы и экстремисты могут использовать подростков и молодежь в своих преступных целях".</a:t>
            </a:r>
            <a:endParaRPr sz="1300" b="1" i="1" u="none" strike="noStrike" cap="none">
              <a:solidFill>
                <a:schemeClr val="dk1"/>
              </a:solidFill>
            </a:endParaRPr>
          </a:p>
        </p:txBody>
      </p:sp>
      <p:sp>
        <p:nvSpPr>
          <p:cNvPr id="20" name="Google Shape;551;g1bc6e687a7d_0_1264"/>
          <p:cNvSpPr/>
          <p:nvPr/>
        </p:nvSpPr>
        <p:spPr bwMode="auto">
          <a:xfrm>
            <a:off x="305500" y="1877992"/>
            <a:ext cx="5857800" cy="1343400"/>
          </a:xfrm>
          <a:prstGeom prst="rect">
            <a:avLst/>
          </a:prstGeom>
          <a:noFill/>
          <a:ln>
            <a:noFill/>
          </a:ln>
        </p:spPr>
        <p:txBody>
          <a:bodyPr spcFirstLastPara="1" wrap="square" lIns="91425" tIns="45700" rIns="91425" bIns="45700" anchor="t" anchorCtr="0">
            <a:noAutofit/>
          </a:bodyPr>
          <a:lstStyle/>
          <a:p>
            <a:pPr marL="457200" marR="0" lvl="0" indent="-311150" algn="l">
              <a:lnSpc>
                <a:spcPct val="114999"/>
              </a:lnSpc>
              <a:spcBef>
                <a:spcPts val="0"/>
              </a:spcBef>
              <a:spcAft>
                <a:spcPts val="0"/>
              </a:spcAft>
              <a:buClr>
                <a:schemeClr val="dk1"/>
              </a:buClr>
              <a:buSzPts val="1300"/>
              <a:buChar char="❏"/>
              <a:defRPr/>
            </a:pPr>
            <a:r>
              <a:rPr lang="en-US" sz="1300" b="1" i="1" dirty="0">
                <a:solidFill>
                  <a:schemeClr val="dk1"/>
                </a:solidFill>
              </a:rPr>
              <a:t>"</a:t>
            </a:r>
            <a:r>
              <a:rPr lang="en-US" sz="1300" b="1" i="1" dirty="0" err="1">
                <a:solidFill>
                  <a:schemeClr val="dk1"/>
                </a:solidFill>
              </a:rPr>
              <a:t>Внешние</a:t>
            </a:r>
            <a:r>
              <a:rPr lang="en-US" sz="1300" b="1" i="1" dirty="0">
                <a:solidFill>
                  <a:schemeClr val="dk1"/>
                </a:solidFill>
              </a:rPr>
              <a:t> </a:t>
            </a:r>
            <a:r>
              <a:rPr lang="en-US" sz="1300" b="1" i="1" dirty="0" err="1">
                <a:solidFill>
                  <a:schemeClr val="dk1"/>
                </a:solidFill>
              </a:rPr>
              <a:t>признаки</a:t>
            </a:r>
            <a:r>
              <a:rPr lang="en-US" sz="1300" b="1" i="1" dirty="0">
                <a:solidFill>
                  <a:schemeClr val="dk1"/>
                </a:solidFill>
              </a:rPr>
              <a:t> </a:t>
            </a:r>
            <a:r>
              <a:rPr lang="en-US" sz="1300" b="1" i="1" dirty="0" err="1">
                <a:solidFill>
                  <a:schemeClr val="dk1"/>
                </a:solidFill>
              </a:rPr>
              <a:t>террориста</a:t>
            </a:r>
            <a:r>
              <a:rPr lang="en-US" sz="1300" b="1" i="1" dirty="0">
                <a:solidFill>
                  <a:schemeClr val="dk1"/>
                </a:solidFill>
              </a:rPr>
              <a:t>",</a:t>
            </a:r>
            <a:endParaRPr sz="1300" b="1" i="1" dirty="0">
              <a:solidFill>
                <a:schemeClr val="dk1"/>
              </a:solidFill>
            </a:endParaRPr>
          </a:p>
          <a:p>
            <a:pPr marL="457200" marR="0" lvl="0" indent="-311150" algn="l">
              <a:lnSpc>
                <a:spcPct val="114999"/>
              </a:lnSpc>
              <a:spcBef>
                <a:spcPts val="0"/>
              </a:spcBef>
              <a:spcAft>
                <a:spcPts val="0"/>
              </a:spcAft>
              <a:buClr>
                <a:schemeClr val="dk1"/>
              </a:buClr>
              <a:buSzPts val="1300"/>
              <a:buChar char="❏"/>
              <a:defRPr/>
            </a:pPr>
            <a:r>
              <a:rPr lang="en-US" sz="1300" b="1" i="1" dirty="0">
                <a:solidFill>
                  <a:schemeClr val="dk1"/>
                </a:solidFill>
              </a:rPr>
              <a:t> "</a:t>
            </a:r>
            <a:r>
              <a:rPr lang="en-US" sz="1300" b="1" i="1" dirty="0" err="1">
                <a:solidFill>
                  <a:schemeClr val="dk1"/>
                </a:solidFill>
              </a:rPr>
              <a:t>Как</a:t>
            </a:r>
            <a:r>
              <a:rPr lang="en-US" sz="1300" b="1" i="1" dirty="0">
                <a:solidFill>
                  <a:schemeClr val="dk1"/>
                </a:solidFill>
              </a:rPr>
              <a:t> </a:t>
            </a:r>
            <a:r>
              <a:rPr lang="en-US" sz="1300" b="1" i="1" dirty="0" err="1">
                <a:solidFill>
                  <a:schemeClr val="dk1"/>
                </a:solidFill>
              </a:rPr>
              <a:t>выглядит</a:t>
            </a:r>
            <a:r>
              <a:rPr lang="en-US" sz="1300" b="1" i="1" dirty="0">
                <a:solidFill>
                  <a:schemeClr val="dk1"/>
                </a:solidFill>
              </a:rPr>
              <a:t> </a:t>
            </a:r>
            <a:r>
              <a:rPr lang="en-US" sz="1300" b="1" i="1" dirty="0" err="1">
                <a:solidFill>
                  <a:schemeClr val="dk1"/>
                </a:solidFill>
              </a:rPr>
              <a:t>самодельное</a:t>
            </a:r>
            <a:r>
              <a:rPr lang="en-US" sz="1300" b="1" i="1" dirty="0">
                <a:solidFill>
                  <a:schemeClr val="dk1"/>
                </a:solidFill>
              </a:rPr>
              <a:t> </a:t>
            </a:r>
            <a:r>
              <a:rPr lang="en-US" sz="1300" b="1" i="1" dirty="0" err="1">
                <a:solidFill>
                  <a:schemeClr val="dk1"/>
                </a:solidFill>
              </a:rPr>
              <a:t>взрывное</a:t>
            </a:r>
            <a:r>
              <a:rPr lang="en-US" sz="1300" b="1" i="1" dirty="0">
                <a:solidFill>
                  <a:schemeClr val="dk1"/>
                </a:solidFill>
              </a:rPr>
              <a:t> </a:t>
            </a:r>
            <a:r>
              <a:rPr lang="en-US" sz="1300" b="1" i="1" dirty="0" err="1">
                <a:solidFill>
                  <a:schemeClr val="dk1"/>
                </a:solidFill>
              </a:rPr>
              <a:t>устройство</a:t>
            </a:r>
            <a:r>
              <a:rPr lang="en-US" sz="1300" b="1" i="1" dirty="0">
                <a:solidFill>
                  <a:schemeClr val="dk1"/>
                </a:solidFill>
              </a:rPr>
              <a:t>", </a:t>
            </a:r>
            <a:endParaRPr sz="1300" b="1" i="1" dirty="0">
              <a:solidFill>
                <a:schemeClr val="dk1"/>
              </a:solidFill>
            </a:endParaRPr>
          </a:p>
          <a:p>
            <a:pPr marL="457200" marR="0" lvl="0" indent="-311150" algn="l">
              <a:lnSpc>
                <a:spcPct val="114999"/>
              </a:lnSpc>
              <a:spcBef>
                <a:spcPts val="0"/>
              </a:spcBef>
              <a:spcAft>
                <a:spcPts val="0"/>
              </a:spcAft>
              <a:buClr>
                <a:schemeClr val="dk1"/>
              </a:buClr>
              <a:buSzPts val="1300"/>
              <a:buChar char="❏"/>
              <a:defRPr/>
            </a:pPr>
            <a:r>
              <a:rPr lang="en-US" sz="1300" b="1" i="1" dirty="0">
                <a:solidFill>
                  <a:schemeClr val="dk1"/>
                </a:solidFill>
              </a:rPr>
              <a:t>"</a:t>
            </a:r>
            <a:r>
              <a:rPr lang="en-US" sz="1300" b="1" i="1" dirty="0" err="1">
                <a:solidFill>
                  <a:schemeClr val="dk1"/>
                </a:solidFill>
              </a:rPr>
              <a:t>Что</a:t>
            </a:r>
            <a:r>
              <a:rPr lang="en-US" sz="1300" b="1" i="1" dirty="0">
                <a:solidFill>
                  <a:schemeClr val="dk1"/>
                </a:solidFill>
              </a:rPr>
              <a:t> </a:t>
            </a:r>
            <a:r>
              <a:rPr lang="en-US" sz="1300" b="1" i="1" dirty="0" err="1">
                <a:solidFill>
                  <a:schemeClr val="dk1"/>
                </a:solidFill>
              </a:rPr>
              <a:t>делать</a:t>
            </a:r>
            <a:r>
              <a:rPr lang="en-US" sz="1300" b="1" i="1" dirty="0">
                <a:solidFill>
                  <a:schemeClr val="dk1"/>
                </a:solidFill>
              </a:rPr>
              <a:t>, </a:t>
            </a:r>
            <a:r>
              <a:rPr lang="en-US" sz="1300" b="1" i="1" dirty="0" err="1">
                <a:solidFill>
                  <a:schemeClr val="dk1"/>
                </a:solidFill>
              </a:rPr>
              <a:t>если</a:t>
            </a:r>
            <a:r>
              <a:rPr lang="en-US" sz="1300" b="1" i="1" dirty="0">
                <a:solidFill>
                  <a:schemeClr val="dk1"/>
                </a:solidFill>
              </a:rPr>
              <a:t> в </a:t>
            </a:r>
            <a:r>
              <a:rPr lang="en-US" sz="1300" b="1" i="1" dirty="0" err="1">
                <a:solidFill>
                  <a:schemeClr val="dk1"/>
                </a:solidFill>
              </a:rPr>
              <a:t>школе</a:t>
            </a:r>
            <a:r>
              <a:rPr lang="en-US" sz="1300" b="1" i="1" dirty="0">
                <a:solidFill>
                  <a:schemeClr val="dk1"/>
                </a:solidFill>
              </a:rPr>
              <a:t> </a:t>
            </a:r>
            <a:r>
              <a:rPr lang="en-US" sz="1300" b="1" i="1" dirty="0" err="1">
                <a:solidFill>
                  <a:schemeClr val="dk1"/>
                </a:solidFill>
              </a:rPr>
              <a:t>стреляют</a:t>
            </a:r>
            <a:r>
              <a:rPr lang="en-US" sz="1300" b="1" i="1" dirty="0">
                <a:solidFill>
                  <a:schemeClr val="dk1"/>
                </a:solidFill>
              </a:rPr>
              <a:t>", </a:t>
            </a:r>
            <a:endParaRPr sz="1300" b="1" i="1" dirty="0">
              <a:solidFill>
                <a:schemeClr val="dk1"/>
              </a:solidFill>
            </a:endParaRPr>
          </a:p>
          <a:p>
            <a:pPr marL="457200" marR="0" lvl="0" indent="-311150" algn="l">
              <a:lnSpc>
                <a:spcPct val="114999"/>
              </a:lnSpc>
              <a:spcBef>
                <a:spcPts val="0"/>
              </a:spcBef>
              <a:spcAft>
                <a:spcPts val="0"/>
              </a:spcAft>
              <a:buClr>
                <a:schemeClr val="dk1"/>
              </a:buClr>
              <a:buSzPts val="1300"/>
              <a:buChar char="❏"/>
              <a:defRPr/>
            </a:pPr>
            <a:r>
              <a:rPr lang="en-US" sz="1300" b="1" i="1" dirty="0">
                <a:solidFill>
                  <a:schemeClr val="dk1"/>
                </a:solidFill>
              </a:rPr>
              <a:t>"</a:t>
            </a:r>
            <a:r>
              <a:rPr lang="en-US" sz="1300" b="1" i="1" dirty="0" err="1">
                <a:solidFill>
                  <a:schemeClr val="dk1"/>
                </a:solidFill>
              </a:rPr>
              <a:t>Меры</a:t>
            </a:r>
            <a:r>
              <a:rPr lang="en-US" sz="1300" b="1" i="1" dirty="0">
                <a:solidFill>
                  <a:schemeClr val="dk1"/>
                </a:solidFill>
              </a:rPr>
              <a:t> </a:t>
            </a:r>
            <a:r>
              <a:rPr lang="en-US" sz="1300" b="1" i="1" dirty="0" err="1">
                <a:solidFill>
                  <a:schemeClr val="dk1"/>
                </a:solidFill>
              </a:rPr>
              <a:t>первой</a:t>
            </a:r>
            <a:r>
              <a:rPr lang="en-US" sz="1300" b="1" i="1" dirty="0">
                <a:solidFill>
                  <a:schemeClr val="dk1"/>
                </a:solidFill>
              </a:rPr>
              <a:t> </a:t>
            </a:r>
            <a:r>
              <a:rPr lang="en-US" sz="1300" b="1" i="1" dirty="0" err="1">
                <a:solidFill>
                  <a:schemeClr val="dk1"/>
                </a:solidFill>
              </a:rPr>
              <a:t>медицинской</a:t>
            </a:r>
            <a:r>
              <a:rPr lang="en-US" sz="1300" b="1" i="1" dirty="0">
                <a:solidFill>
                  <a:schemeClr val="dk1"/>
                </a:solidFill>
              </a:rPr>
              <a:t> </a:t>
            </a:r>
            <a:r>
              <a:rPr lang="en-US" sz="1300" b="1" i="1" dirty="0" err="1">
                <a:solidFill>
                  <a:schemeClr val="dk1"/>
                </a:solidFill>
              </a:rPr>
              <a:t>помощи</a:t>
            </a:r>
            <a:r>
              <a:rPr lang="en-US" sz="1300" b="1" i="1" dirty="0">
                <a:solidFill>
                  <a:schemeClr val="dk1"/>
                </a:solidFill>
              </a:rPr>
              <a:t> при </a:t>
            </a:r>
            <a:r>
              <a:rPr lang="en-US" sz="1300" b="1" i="1" dirty="0" err="1">
                <a:solidFill>
                  <a:schemeClr val="dk1"/>
                </a:solidFill>
              </a:rPr>
              <a:t>различных</a:t>
            </a:r>
            <a:r>
              <a:rPr lang="en-US" sz="1300" b="1" i="1" dirty="0">
                <a:solidFill>
                  <a:schemeClr val="dk1"/>
                </a:solidFill>
              </a:rPr>
              <a:t> </a:t>
            </a:r>
            <a:r>
              <a:rPr lang="en-US" sz="1300" b="1" i="1" dirty="0" err="1">
                <a:solidFill>
                  <a:schemeClr val="dk1"/>
                </a:solidFill>
              </a:rPr>
              <a:t>травмах</a:t>
            </a:r>
            <a:r>
              <a:rPr lang="en-US" sz="1300" b="1" i="1" dirty="0">
                <a:solidFill>
                  <a:schemeClr val="dk1"/>
                </a:solidFill>
              </a:rPr>
              <a:t>",</a:t>
            </a:r>
            <a:endParaRPr sz="1300" b="1" i="1" u="none" strike="noStrike" cap="none" dirty="0">
              <a:solidFill>
                <a:schemeClr val="dk1"/>
              </a:solidFill>
            </a:endParaRPr>
          </a:p>
        </p:txBody>
      </p:sp>
      <p:pic>
        <p:nvPicPr>
          <p:cNvPr id="21" name="Google Shape;552;g1bc6e687a7d_0_1264"/>
          <p:cNvPicPr/>
          <p:nvPr/>
        </p:nvPicPr>
        <p:blipFill>
          <a:blip r:embed="rId3">
            <a:alphaModFix/>
          </a:blip>
          <a:stretch/>
        </p:blipFill>
        <p:spPr bwMode="auto">
          <a:xfrm>
            <a:off x="305509" y="864693"/>
            <a:ext cx="1484687" cy="967757"/>
          </a:xfrm>
          <a:prstGeom prst="rect">
            <a:avLst/>
          </a:prstGeom>
          <a:noFill/>
          <a:ln>
            <a:noFill/>
          </a:ln>
        </p:spPr>
      </p:pic>
      <p:sp>
        <p:nvSpPr>
          <p:cNvPr id="22" name="Google Shape;553;g1bc6e687a7d_0_1264"/>
          <p:cNvSpPr/>
          <p:nvPr/>
        </p:nvSpPr>
        <p:spPr bwMode="auto">
          <a:xfrm>
            <a:off x="846026" y="3354163"/>
            <a:ext cx="103485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solidFill>
                  <a:srgbClr val="002060"/>
                </a:solidFill>
              </a:rPr>
              <a:t>Действия классных руководителей и педагогов:</a:t>
            </a:r>
            <a:endParaRPr sz="1600" b="1" i="0" u="none" strike="noStrike" cap="none">
              <a:solidFill>
                <a:srgbClr val="002060"/>
              </a:solidFill>
              <a:latin typeface="Arial"/>
              <a:ea typeface="Arial"/>
              <a:cs typeface="Arial"/>
            </a:endParaRPr>
          </a:p>
        </p:txBody>
      </p:sp>
      <p:sp>
        <p:nvSpPr>
          <p:cNvPr id="23" name="Google Shape;554;g1bc6e687a7d_0_1264"/>
          <p:cNvSpPr/>
          <p:nvPr/>
        </p:nvSpPr>
        <p:spPr bwMode="auto">
          <a:xfrm>
            <a:off x="2087104" y="43270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4" name="Google Shape;555;g1bc6e687a7d_0_1264"/>
          <p:cNvSpPr/>
          <p:nvPr/>
        </p:nvSpPr>
        <p:spPr bwMode="auto">
          <a:xfrm>
            <a:off x="5405575" y="43270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556;g1bc6e687a7d_0_1264"/>
          <p:cNvSpPr/>
          <p:nvPr/>
        </p:nvSpPr>
        <p:spPr bwMode="auto">
          <a:xfrm>
            <a:off x="8072058" y="43270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6" name="Google Shape;557;g1bc6e687a7d_0_1264"/>
          <p:cNvSpPr/>
          <p:nvPr/>
        </p:nvSpPr>
        <p:spPr bwMode="auto">
          <a:xfrm>
            <a:off x="5613554" y="3766675"/>
            <a:ext cx="2610900" cy="15150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7" name="Google Shape;558;g1bc6e687a7d_0_1264"/>
          <p:cNvSpPr/>
          <p:nvPr/>
        </p:nvSpPr>
        <p:spPr bwMode="auto">
          <a:xfrm>
            <a:off x="2197771" y="3766675"/>
            <a:ext cx="3300000" cy="15150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8" name="Google Shape;559;g1bc6e687a7d_0_1264"/>
          <p:cNvSpPr/>
          <p:nvPr/>
        </p:nvSpPr>
        <p:spPr bwMode="auto">
          <a:xfrm>
            <a:off x="108213" y="3766675"/>
            <a:ext cx="2010900" cy="15150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9" name="Google Shape;560;g1bc6e687a7d_0_1264"/>
          <p:cNvSpPr/>
          <p:nvPr/>
        </p:nvSpPr>
        <p:spPr bwMode="auto">
          <a:xfrm>
            <a:off x="137167" y="4011175"/>
            <a:ext cx="19530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обращать внимание на посторонних лиц с неадекватным поведением</a:t>
            </a:r>
            <a:endParaRPr sz="1200" b="0" i="0" u="none" strike="noStrike" cap="none">
              <a:solidFill>
                <a:schemeClr val="dk1"/>
              </a:solidFill>
              <a:latin typeface="Arial"/>
              <a:ea typeface="Arial"/>
              <a:cs typeface="Arial"/>
            </a:endParaRPr>
          </a:p>
        </p:txBody>
      </p:sp>
      <p:sp>
        <p:nvSpPr>
          <p:cNvPr id="30" name="Google Shape;561;g1bc6e687a7d_0_1264"/>
          <p:cNvSpPr/>
          <p:nvPr/>
        </p:nvSpPr>
        <p:spPr bwMode="auto">
          <a:xfrm>
            <a:off x="2212826" y="3846325"/>
            <a:ext cx="32850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предупреждать и выявлять факты нарушения отдельными обучающимися правил внутришкольного распорядка, вовлечение их в экстремистские организации и реакционные религиозные секты</a:t>
            </a:r>
            <a:endParaRPr sz="1200" b="0" i="0" u="none" strike="noStrike" cap="none">
              <a:solidFill>
                <a:schemeClr val="dk1"/>
              </a:solidFill>
              <a:latin typeface="Arial"/>
              <a:ea typeface="Arial"/>
              <a:cs typeface="Arial"/>
            </a:endParaRPr>
          </a:p>
        </p:txBody>
      </p:sp>
      <p:sp>
        <p:nvSpPr>
          <p:cNvPr id="31" name="Google Shape;562;g1bc6e687a7d_0_1264"/>
          <p:cNvSpPr/>
          <p:nvPr/>
        </p:nvSpPr>
        <p:spPr bwMode="auto">
          <a:xfrm>
            <a:off x="8319129" y="3766675"/>
            <a:ext cx="2169300" cy="15150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2" name="Google Shape;563;g1bc6e687a7d_0_1264"/>
          <p:cNvSpPr/>
          <p:nvPr/>
        </p:nvSpPr>
        <p:spPr bwMode="auto">
          <a:xfrm>
            <a:off x="8329492" y="3930400"/>
            <a:ext cx="2169300" cy="12243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принимать деятельное участие в практических тренировках по отработке алгоритмов реагирования на террористические проявления</a:t>
            </a:r>
            <a:endParaRPr sz="1200" b="0" i="0" u="none" strike="noStrike" cap="none">
              <a:solidFill>
                <a:schemeClr val="dk1"/>
              </a:solidFill>
              <a:latin typeface="Arial"/>
              <a:ea typeface="Arial"/>
              <a:cs typeface="Arial"/>
            </a:endParaRPr>
          </a:p>
        </p:txBody>
      </p:sp>
      <p:sp>
        <p:nvSpPr>
          <p:cNvPr id="33" name="Google Shape;564;g1bc6e687a7d_0_1264"/>
          <p:cNvSpPr/>
          <p:nvPr/>
        </p:nvSpPr>
        <p:spPr bwMode="auto">
          <a:xfrm>
            <a:off x="5749129" y="3766675"/>
            <a:ext cx="2267100" cy="1300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предупреждать и выявлять факты нарушения отдельными обучающимися правил внутришкольного распорядка, вовлечение их в экстремистские организации и реакционные религиозные секты</a:t>
            </a:r>
            <a:endParaRPr sz="1200" b="0" i="0" u="none" strike="noStrike" cap="none">
              <a:solidFill>
                <a:schemeClr val="dk1"/>
              </a:solidFill>
              <a:latin typeface="Arial"/>
              <a:ea typeface="Arial"/>
              <a:cs typeface="Arial"/>
            </a:endParaRPr>
          </a:p>
        </p:txBody>
      </p:sp>
      <p:sp>
        <p:nvSpPr>
          <p:cNvPr id="34" name="Google Shape;565;g1bc6e687a7d_0_1264"/>
          <p:cNvSpPr/>
          <p:nvPr/>
        </p:nvSpPr>
        <p:spPr bwMode="auto">
          <a:xfrm>
            <a:off x="10603816" y="3766675"/>
            <a:ext cx="1484700" cy="15150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5" name="Google Shape;566;g1bc6e687a7d_0_1264"/>
          <p:cNvSpPr/>
          <p:nvPr/>
        </p:nvSpPr>
        <p:spPr bwMode="auto">
          <a:xfrm>
            <a:off x="10614167" y="4009775"/>
            <a:ext cx="15333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Clr>
                <a:schemeClr val="dk1"/>
              </a:buClr>
              <a:buSzPts val="1100"/>
              <a:buFont typeface="Arial"/>
              <a:buNone/>
              <a:defRPr/>
            </a:pPr>
            <a:r>
              <a:rPr lang="en-US" sz="1200">
                <a:solidFill>
                  <a:schemeClr val="dk1"/>
                </a:solidFill>
              </a:rPr>
              <a:t>выявлять обучающихся, склонных к насильственным акциям</a:t>
            </a:r>
            <a:endParaRPr sz="1200">
              <a:solidFill>
                <a:schemeClr val="dk1"/>
              </a:solidFill>
            </a:endParaRPr>
          </a:p>
          <a:p>
            <a:pPr marL="0" marR="0" lvl="0" indent="0" algn="ctr">
              <a:spcBef>
                <a:spcPts val="0"/>
              </a:spcBef>
              <a:spcAft>
                <a:spcPts val="0"/>
              </a:spcAft>
              <a:buClr>
                <a:schemeClr val="dk1"/>
              </a:buClr>
              <a:buSzPts val="1100"/>
              <a:buFont typeface="Arial"/>
              <a:buNone/>
              <a:defRPr/>
            </a:pPr>
            <a:endParaRPr sz="1200">
              <a:solidFill>
                <a:schemeClr val="dk1"/>
              </a:solidFill>
            </a:endParaRPr>
          </a:p>
          <a:p>
            <a:pPr marL="0" marR="0" lvl="0" indent="0" algn="ctr">
              <a:spcBef>
                <a:spcPts val="0"/>
              </a:spcBef>
              <a:spcAft>
                <a:spcPts val="0"/>
              </a:spcAft>
              <a:buNone/>
              <a:defRPr/>
            </a:pPr>
            <a:endParaRPr sz="1200">
              <a:solidFill>
                <a:schemeClr val="dk1"/>
              </a:solidFill>
            </a:endParaRPr>
          </a:p>
        </p:txBody>
      </p:sp>
      <p:pic>
        <p:nvPicPr>
          <p:cNvPr id="36" name="Google Shape;567;g1bc6e687a7d_0_1264"/>
          <p:cNvPicPr/>
          <p:nvPr/>
        </p:nvPicPr>
        <p:blipFill>
          <a:blip r:embed="rId4">
            <a:alphaModFix/>
          </a:blip>
          <a:srcRect b="59410"/>
          <a:stretch/>
        </p:blipFill>
        <p:spPr bwMode="auto">
          <a:xfrm flipH="1">
            <a:off x="2591647" y="3065330"/>
            <a:ext cx="1061950" cy="691520"/>
          </a:xfrm>
          <a:prstGeom prst="rect">
            <a:avLst/>
          </a:prstGeom>
          <a:noFill/>
          <a:ln>
            <a:noFill/>
          </a:ln>
        </p:spPr>
      </p:pic>
      <p:pic>
        <p:nvPicPr>
          <p:cNvPr id="37" name="Google Shape;568;g1bc6e687a7d_0_1264" descr="F:\Преза ЕН\Новая папка (2)\03.png"/>
          <p:cNvPicPr/>
          <p:nvPr/>
        </p:nvPicPr>
        <p:blipFill>
          <a:blip r:embed="rId5">
            <a:alphaModFix/>
          </a:blip>
          <a:stretch/>
        </p:blipFill>
        <p:spPr bwMode="auto">
          <a:xfrm>
            <a:off x="11345988" y="836475"/>
            <a:ext cx="626308" cy="868525"/>
          </a:xfrm>
          <a:prstGeom prst="rect">
            <a:avLst/>
          </a:prstGeom>
          <a:noFill/>
          <a:ln>
            <a:noFill/>
          </a:ln>
        </p:spPr>
      </p:pic>
      <p:sp>
        <p:nvSpPr>
          <p:cNvPr id="38" name="Google Shape;569;g1bc6e687a7d_0_1264"/>
          <p:cNvSpPr/>
          <p:nvPr/>
        </p:nvSpPr>
        <p:spPr bwMode="auto">
          <a:xfrm>
            <a:off x="138025" y="5383525"/>
            <a:ext cx="11937900" cy="4551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9" name="Google Shape;570;g1bc6e687a7d_0_1264"/>
          <p:cNvSpPr/>
          <p:nvPr/>
        </p:nvSpPr>
        <p:spPr bwMode="auto">
          <a:xfrm>
            <a:off x="192475" y="5463174"/>
            <a:ext cx="11883600" cy="375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вносить предложения по совершенствованию маршрутов эвакуации, повышать личную стрессоустойчивость и способность управлять в кризисной ситуации</a:t>
            </a:r>
            <a:endParaRPr sz="1200" b="0" i="0" u="none" strike="noStrike" cap="none">
              <a:solidFill>
                <a:schemeClr val="dk1"/>
              </a:solidFill>
              <a:latin typeface="Arial"/>
              <a:ea typeface="Arial"/>
              <a:cs typeface="Arial"/>
            </a:endParaRPr>
          </a:p>
        </p:txBody>
      </p:sp>
      <p:sp>
        <p:nvSpPr>
          <p:cNvPr id="40" name="Google Shape;571;g1bc6e687a7d_0_1264"/>
          <p:cNvSpPr/>
          <p:nvPr/>
        </p:nvSpPr>
        <p:spPr bwMode="auto">
          <a:xfrm>
            <a:off x="846026" y="5944063"/>
            <a:ext cx="103485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solidFill>
                  <a:srgbClr val="002060"/>
                </a:solidFill>
              </a:rPr>
              <a:t>Действия вахтеров:</a:t>
            </a:r>
            <a:endParaRPr sz="1600" b="1" i="0" u="none" strike="noStrike" cap="none">
              <a:solidFill>
                <a:srgbClr val="002060"/>
              </a:solidFill>
              <a:latin typeface="Arial"/>
              <a:ea typeface="Arial"/>
              <a:cs typeface="Arial"/>
            </a:endParaRPr>
          </a:p>
        </p:txBody>
      </p:sp>
      <p:sp>
        <p:nvSpPr>
          <p:cNvPr id="41" name="Google Shape;572;g1bc6e687a7d_0_1264"/>
          <p:cNvSpPr/>
          <p:nvPr/>
        </p:nvSpPr>
        <p:spPr bwMode="auto">
          <a:xfrm>
            <a:off x="5547000" y="6424975"/>
            <a:ext cx="1484700" cy="702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знать номера телефонов экстренных служб</a:t>
            </a:r>
            <a:endParaRPr sz="1200" b="0" i="0" u="none" strike="noStrike" cap="none">
              <a:solidFill>
                <a:schemeClr val="dk1"/>
              </a:solidFill>
              <a:latin typeface="Arial"/>
              <a:ea typeface="Arial"/>
              <a:cs typeface="Arial"/>
            </a:endParaRPr>
          </a:p>
        </p:txBody>
      </p:sp>
      <p:sp>
        <p:nvSpPr>
          <p:cNvPr id="42" name="Google Shape;573;g1bc6e687a7d_0_1264"/>
          <p:cNvSpPr/>
          <p:nvPr/>
        </p:nvSpPr>
        <p:spPr bwMode="auto">
          <a:xfrm>
            <a:off x="7185101" y="6332750"/>
            <a:ext cx="40746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организовать взаимодействие с участковыми инспекторами и инспекторами по делам несовершеннолетних по отработке подозрительных посетителей организаций образования</a:t>
            </a:r>
            <a:endParaRPr sz="1200" b="0" i="0" u="none" strike="noStrike" cap="none">
              <a:solidFill>
                <a:schemeClr val="dk1"/>
              </a:solidFill>
              <a:latin typeface="Arial"/>
              <a:ea typeface="Arial"/>
              <a:cs typeface="Arial"/>
            </a:endParaRPr>
          </a:p>
        </p:txBody>
      </p:sp>
      <p:sp>
        <p:nvSpPr>
          <p:cNvPr id="43" name="Google Shape;574;g1bc6e687a7d_0_1264"/>
          <p:cNvSpPr/>
          <p:nvPr/>
        </p:nvSpPr>
        <p:spPr bwMode="auto">
          <a:xfrm>
            <a:off x="1688217" y="7127584"/>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44" name="Google Shape;575;g1bc6e687a7d_0_1264"/>
          <p:cNvSpPr/>
          <p:nvPr/>
        </p:nvSpPr>
        <p:spPr bwMode="auto">
          <a:xfrm>
            <a:off x="5067292" y="7127584"/>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45" name="Google Shape;576;g1bc6e687a7d_0_1264"/>
          <p:cNvSpPr/>
          <p:nvPr/>
        </p:nvSpPr>
        <p:spPr bwMode="auto">
          <a:xfrm>
            <a:off x="6791567" y="7127584"/>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46" name="Google Shape;577;g1bc6e687a7d_0_1264"/>
          <p:cNvSpPr/>
          <p:nvPr/>
        </p:nvSpPr>
        <p:spPr bwMode="auto">
          <a:xfrm>
            <a:off x="10795367" y="7127584"/>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pic>
        <p:nvPicPr>
          <p:cNvPr id="47" name="Google Shape;578;g1bc6e687a7d_0_1264" descr="F:\Преза ЕН\Новая папка (2)\04.png"/>
          <p:cNvPicPr/>
          <p:nvPr/>
        </p:nvPicPr>
        <p:blipFill>
          <a:blip r:embed="rId6">
            <a:alphaModFix/>
          </a:blip>
          <a:stretch/>
        </p:blipFill>
        <p:spPr bwMode="auto">
          <a:xfrm>
            <a:off x="8883169" y="3175859"/>
            <a:ext cx="1061950" cy="63113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583;g1bc6e687a7d_0_1392"/>
          <p:cNvSpPr/>
          <p:nvPr/>
        </p:nvSpPr>
        <p:spPr bwMode="auto">
          <a:xfrm>
            <a:off x="2361000" y="5126700"/>
            <a:ext cx="2762100" cy="2081099"/>
          </a:xfrm>
          <a:prstGeom prst="rect">
            <a:avLst/>
          </a:prstGeom>
          <a:solidFill>
            <a:srgbClr val="DDEAF6"/>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5" name="Google Shape;584;g1bc6e687a7d_0_1392"/>
          <p:cNvSpPr/>
          <p:nvPr/>
        </p:nvSpPr>
        <p:spPr bwMode="auto">
          <a:xfrm>
            <a:off x="5743238" y="3497400"/>
            <a:ext cx="2610900" cy="12348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585;g1bc6e687a7d_0_1392"/>
          <p:cNvSpPr/>
          <p:nvPr/>
        </p:nvSpPr>
        <p:spPr bwMode="auto">
          <a:xfrm>
            <a:off x="2326307" y="3497400"/>
            <a:ext cx="3300000" cy="12348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586;g1bc6e687a7d_0_1392"/>
          <p:cNvSpPr/>
          <p:nvPr/>
        </p:nvSpPr>
        <p:spPr bwMode="auto">
          <a:xfrm>
            <a:off x="200550" y="3497400"/>
            <a:ext cx="2022900" cy="12348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587;g1bc6e687a7d_0_1392"/>
          <p:cNvSpPr/>
          <p:nvPr/>
        </p:nvSpPr>
        <p:spPr bwMode="auto">
          <a:xfrm>
            <a:off x="8471100" y="3497400"/>
            <a:ext cx="2543400" cy="12348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588;g1bc6e687a7d_0_1392"/>
          <p:cNvSpPr/>
          <p:nvPr/>
        </p:nvSpPr>
        <p:spPr bwMode="auto">
          <a:xfrm>
            <a:off x="250401" y="3742500"/>
            <a:ext cx="2022900" cy="744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обращать внимание на посторонних лиц с неадекватным поведением</a:t>
            </a:r>
            <a:endParaRPr sz="1200" b="0" i="0" u="none" strike="noStrike" cap="none">
              <a:solidFill>
                <a:schemeClr val="dk1"/>
              </a:solidFill>
              <a:latin typeface="Arial"/>
              <a:ea typeface="Arial"/>
              <a:cs typeface="Arial"/>
            </a:endParaRPr>
          </a:p>
        </p:txBody>
      </p:sp>
      <p:sp>
        <p:nvSpPr>
          <p:cNvPr id="10" name="Google Shape;589;g1bc6e687a7d_0_1392"/>
          <p:cNvSpPr/>
          <p:nvPr/>
        </p:nvSpPr>
        <p:spPr bwMode="auto">
          <a:xfrm>
            <a:off x="2500175" y="3497400"/>
            <a:ext cx="2967300" cy="123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dirty="0" err="1">
                <a:solidFill>
                  <a:schemeClr val="dk1"/>
                </a:solidFill>
              </a:rPr>
              <a:t>прибывать</a:t>
            </a:r>
            <a:r>
              <a:rPr lang="en-US" sz="1200" dirty="0">
                <a:solidFill>
                  <a:schemeClr val="dk1"/>
                </a:solidFill>
              </a:rPr>
              <a:t> </a:t>
            </a:r>
            <a:r>
              <a:rPr lang="en-US" sz="1200" dirty="0" err="1">
                <a:solidFill>
                  <a:schemeClr val="dk1"/>
                </a:solidFill>
              </a:rPr>
              <a:t>на</a:t>
            </a:r>
            <a:r>
              <a:rPr lang="en-US" sz="1200" dirty="0">
                <a:solidFill>
                  <a:schemeClr val="dk1"/>
                </a:solidFill>
              </a:rPr>
              <a:t> </a:t>
            </a:r>
            <a:r>
              <a:rPr lang="en-US" sz="1200" dirty="0" err="1">
                <a:solidFill>
                  <a:schemeClr val="dk1"/>
                </a:solidFill>
              </a:rPr>
              <a:t>свои</a:t>
            </a:r>
            <a:r>
              <a:rPr lang="en-US" sz="1200" dirty="0">
                <a:solidFill>
                  <a:schemeClr val="dk1"/>
                </a:solidFill>
              </a:rPr>
              <a:t> </a:t>
            </a:r>
            <a:r>
              <a:rPr lang="en-US" sz="1200" dirty="0" err="1">
                <a:solidFill>
                  <a:schemeClr val="dk1"/>
                </a:solidFill>
              </a:rPr>
              <a:t>рабочие</a:t>
            </a:r>
            <a:r>
              <a:rPr lang="en-US" sz="1200" dirty="0">
                <a:solidFill>
                  <a:schemeClr val="dk1"/>
                </a:solidFill>
              </a:rPr>
              <a:t> </a:t>
            </a:r>
            <a:r>
              <a:rPr lang="en-US" sz="1200" dirty="0" err="1">
                <a:solidFill>
                  <a:schemeClr val="dk1"/>
                </a:solidFill>
              </a:rPr>
              <a:t>места</a:t>
            </a:r>
            <a:r>
              <a:rPr lang="en-US" sz="1200" dirty="0">
                <a:solidFill>
                  <a:schemeClr val="dk1"/>
                </a:solidFill>
              </a:rPr>
              <a:t> за 15 </a:t>
            </a:r>
            <a:r>
              <a:rPr lang="en-US" sz="1200" dirty="0" err="1">
                <a:solidFill>
                  <a:schemeClr val="dk1"/>
                </a:solidFill>
              </a:rPr>
              <a:t>минут</a:t>
            </a:r>
            <a:r>
              <a:rPr lang="en-US" sz="1200" dirty="0">
                <a:solidFill>
                  <a:schemeClr val="dk1"/>
                </a:solidFill>
              </a:rPr>
              <a:t> </a:t>
            </a:r>
            <a:r>
              <a:rPr lang="en-US" sz="1200" dirty="0" err="1">
                <a:solidFill>
                  <a:schemeClr val="dk1"/>
                </a:solidFill>
              </a:rPr>
              <a:t>до</a:t>
            </a:r>
            <a:r>
              <a:rPr lang="en-US" sz="1200" dirty="0">
                <a:solidFill>
                  <a:schemeClr val="dk1"/>
                </a:solidFill>
              </a:rPr>
              <a:t> </a:t>
            </a:r>
            <a:r>
              <a:rPr lang="en-US" sz="1200" dirty="0" err="1">
                <a:solidFill>
                  <a:schemeClr val="dk1"/>
                </a:solidFill>
              </a:rPr>
              <a:t>начала</a:t>
            </a:r>
            <a:r>
              <a:rPr lang="en-US" sz="1200" dirty="0">
                <a:solidFill>
                  <a:schemeClr val="dk1"/>
                </a:solidFill>
              </a:rPr>
              <a:t> </a:t>
            </a:r>
            <a:r>
              <a:rPr lang="en-US" sz="1200" dirty="0" err="1">
                <a:solidFill>
                  <a:schemeClr val="dk1"/>
                </a:solidFill>
              </a:rPr>
              <a:t>занятий</a:t>
            </a:r>
            <a:r>
              <a:rPr lang="en-US" sz="1200" dirty="0">
                <a:solidFill>
                  <a:schemeClr val="dk1"/>
                </a:solidFill>
              </a:rPr>
              <a:t> с </a:t>
            </a:r>
            <a:r>
              <a:rPr lang="en-US" sz="1200" dirty="0" err="1">
                <a:solidFill>
                  <a:schemeClr val="dk1"/>
                </a:solidFill>
              </a:rPr>
              <a:t>целью</a:t>
            </a:r>
            <a:r>
              <a:rPr lang="en-US" sz="1200" dirty="0">
                <a:solidFill>
                  <a:schemeClr val="dk1"/>
                </a:solidFill>
              </a:rPr>
              <a:t> </a:t>
            </a:r>
            <a:r>
              <a:rPr lang="en-US" sz="1200" dirty="0" err="1">
                <a:solidFill>
                  <a:schemeClr val="dk1"/>
                </a:solidFill>
              </a:rPr>
              <a:t>проверки</a:t>
            </a:r>
            <a:r>
              <a:rPr lang="en-US" sz="1200" dirty="0">
                <a:solidFill>
                  <a:schemeClr val="dk1"/>
                </a:solidFill>
              </a:rPr>
              <a:t> </a:t>
            </a:r>
            <a:r>
              <a:rPr lang="en-US" sz="1200" dirty="0" err="1">
                <a:solidFill>
                  <a:schemeClr val="dk1"/>
                </a:solidFill>
              </a:rPr>
              <a:t>их</a:t>
            </a:r>
            <a:r>
              <a:rPr lang="en-US" sz="1200" dirty="0">
                <a:solidFill>
                  <a:schemeClr val="dk1"/>
                </a:solidFill>
              </a:rPr>
              <a:t> </a:t>
            </a:r>
            <a:r>
              <a:rPr lang="en-US" sz="1200" dirty="0" err="1">
                <a:solidFill>
                  <a:schemeClr val="dk1"/>
                </a:solidFill>
              </a:rPr>
              <a:t>состояния</a:t>
            </a:r>
            <a:r>
              <a:rPr lang="en-US" sz="1200" dirty="0">
                <a:solidFill>
                  <a:schemeClr val="dk1"/>
                </a:solidFill>
              </a:rPr>
              <a:t> </a:t>
            </a:r>
            <a:r>
              <a:rPr lang="en-US" sz="1200" dirty="0" err="1">
                <a:solidFill>
                  <a:schemeClr val="dk1"/>
                </a:solidFill>
              </a:rPr>
              <a:t>на</a:t>
            </a:r>
            <a:r>
              <a:rPr lang="en-US" sz="1200" dirty="0">
                <a:solidFill>
                  <a:schemeClr val="dk1"/>
                </a:solidFill>
              </a:rPr>
              <a:t> </a:t>
            </a:r>
            <a:r>
              <a:rPr lang="en-US" sz="1200" dirty="0" err="1">
                <a:solidFill>
                  <a:schemeClr val="dk1"/>
                </a:solidFill>
              </a:rPr>
              <a:t>предмет</a:t>
            </a:r>
            <a:r>
              <a:rPr lang="en-US" sz="1200" dirty="0">
                <a:solidFill>
                  <a:schemeClr val="dk1"/>
                </a:solidFill>
              </a:rPr>
              <a:t> </a:t>
            </a:r>
            <a:r>
              <a:rPr lang="en-US" sz="1200" dirty="0" err="1">
                <a:solidFill>
                  <a:schemeClr val="dk1"/>
                </a:solidFill>
              </a:rPr>
              <a:t>отсутствия</a:t>
            </a:r>
            <a:r>
              <a:rPr lang="en-US" sz="1200" dirty="0">
                <a:solidFill>
                  <a:schemeClr val="dk1"/>
                </a:solidFill>
              </a:rPr>
              <a:t> </a:t>
            </a:r>
            <a:r>
              <a:rPr lang="en-US" sz="1200" dirty="0" err="1">
                <a:solidFill>
                  <a:schemeClr val="dk1"/>
                </a:solidFill>
              </a:rPr>
              <a:t>посторонних</a:t>
            </a:r>
            <a:r>
              <a:rPr lang="en-US" sz="1200" dirty="0">
                <a:solidFill>
                  <a:schemeClr val="dk1"/>
                </a:solidFill>
              </a:rPr>
              <a:t> и </a:t>
            </a:r>
            <a:r>
              <a:rPr lang="en-US" sz="1200" dirty="0" err="1">
                <a:solidFill>
                  <a:schemeClr val="dk1"/>
                </a:solidFill>
              </a:rPr>
              <a:t>подозрительных</a:t>
            </a:r>
            <a:r>
              <a:rPr lang="en-US" sz="1200" dirty="0">
                <a:solidFill>
                  <a:schemeClr val="dk1"/>
                </a:solidFill>
              </a:rPr>
              <a:t>, </a:t>
            </a:r>
            <a:r>
              <a:rPr lang="en-US" sz="1200" dirty="0" err="1">
                <a:solidFill>
                  <a:schemeClr val="dk1"/>
                </a:solidFill>
              </a:rPr>
              <a:t>предметов</a:t>
            </a:r>
            <a:r>
              <a:rPr lang="en-US" sz="1200" dirty="0">
                <a:solidFill>
                  <a:schemeClr val="dk1"/>
                </a:solidFill>
              </a:rPr>
              <a:t> и </a:t>
            </a:r>
            <a:r>
              <a:rPr lang="en-US" sz="1200" dirty="0" err="1">
                <a:solidFill>
                  <a:schemeClr val="dk1"/>
                </a:solidFill>
              </a:rPr>
              <a:t>для</a:t>
            </a:r>
            <a:r>
              <a:rPr lang="en-US" sz="1200" dirty="0">
                <a:solidFill>
                  <a:schemeClr val="dk1"/>
                </a:solidFill>
              </a:rPr>
              <a:t> </a:t>
            </a:r>
            <a:r>
              <a:rPr lang="en-US" sz="1200" dirty="0" err="1">
                <a:solidFill>
                  <a:schemeClr val="dk1"/>
                </a:solidFill>
              </a:rPr>
              <a:t>подготовки</a:t>
            </a:r>
            <a:r>
              <a:rPr lang="en-US" sz="1200" dirty="0">
                <a:solidFill>
                  <a:schemeClr val="dk1"/>
                </a:solidFill>
              </a:rPr>
              <a:t> </a:t>
            </a:r>
            <a:r>
              <a:rPr lang="en-US" sz="1200" dirty="0" err="1">
                <a:solidFill>
                  <a:schemeClr val="dk1"/>
                </a:solidFill>
              </a:rPr>
              <a:t>их</a:t>
            </a:r>
            <a:r>
              <a:rPr lang="en-US" sz="1200" dirty="0">
                <a:solidFill>
                  <a:schemeClr val="dk1"/>
                </a:solidFill>
              </a:rPr>
              <a:t> к </a:t>
            </a:r>
            <a:r>
              <a:rPr lang="en-US" sz="1200" dirty="0" err="1">
                <a:solidFill>
                  <a:schemeClr val="dk1"/>
                </a:solidFill>
              </a:rPr>
              <a:t>занятиям</a:t>
            </a:r>
            <a:r>
              <a:rPr lang="en-US" sz="1200" dirty="0">
                <a:solidFill>
                  <a:schemeClr val="dk1"/>
                </a:solidFill>
              </a:rPr>
              <a:t> (</a:t>
            </a:r>
            <a:r>
              <a:rPr lang="en-US" sz="1200" dirty="0" err="1">
                <a:solidFill>
                  <a:schemeClr val="dk1"/>
                </a:solidFill>
              </a:rPr>
              <a:t>работе</a:t>
            </a:r>
            <a:r>
              <a:rPr lang="en-US" sz="1200" dirty="0">
                <a:solidFill>
                  <a:schemeClr val="dk1"/>
                </a:solidFill>
              </a:rPr>
              <a:t>)</a:t>
            </a:r>
            <a:endParaRPr sz="1200" b="0" i="0" u="none" strike="noStrike" cap="none" dirty="0">
              <a:solidFill>
                <a:schemeClr val="dk1"/>
              </a:solidFill>
              <a:latin typeface="Arial"/>
              <a:ea typeface="Arial"/>
              <a:cs typeface="Arial"/>
            </a:endParaRPr>
          </a:p>
        </p:txBody>
      </p:sp>
      <p:sp>
        <p:nvSpPr>
          <p:cNvPr id="11" name="Google Shape;590;g1bc6e687a7d_0_1392"/>
          <p:cNvSpPr/>
          <p:nvPr/>
        </p:nvSpPr>
        <p:spPr bwMode="auto">
          <a:xfrm>
            <a:off x="8557225" y="3692800"/>
            <a:ext cx="2384699" cy="744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ответственным дежурным контролировать уборку учебных классов после окончания занятий</a:t>
            </a:r>
            <a:endParaRPr sz="1200" b="0" i="0" u="none" strike="noStrike" cap="none">
              <a:solidFill>
                <a:schemeClr val="dk1"/>
              </a:solidFill>
              <a:latin typeface="Arial"/>
              <a:ea typeface="Arial"/>
              <a:cs typeface="Arial"/>
            </a:endParaRPr>
          </a:p>
        </p:txBody>
      </p:sp>
      <p:sp>
        <p:nvSpPr>
          <p:cNvPr id="12" name="Google Shape;591;g1bc6e687a7d_0_1392"/>
          <p:cNvSpPr/>
          <p:nvPr/>
        </p:nvSpPr>
        <p:spPr bwMode="auto">
          <a:xfrm>
            <a:off x="5878800" y="3497400"/>
            <a:ext cx="2267100" cy="989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dirty="0" err="1">
                <a:solidFill>
                  <a:schemeClr val="dk1"/>
                </a:solidFill>
              </a:rPr>
              <a:t>педагогам</a:t>
            </a:r>
            <a:r>
              <a:rPr lang="en-US" sz="1200" dirty="0">
                <a:solidFill>
                  <a:schemeClr val="dk1"/>
                </a:solidFill>
              </a:rPr>
              <a:t>, </a:t>
            </a:r>
            <a:r>
              <a:rPr lang="en-US" sz="1200" dirty="0" err="1">
                <a:solidFill>
                  <a:schemeClr val="dk1"/>
                </a:solidFill>
              </a:rPr>
              <a:t>проводящим</a:t>
            </a:r>
            <a:r>
              <a:rPr lang="en-US" sz="1200" dirty="0">
                <a:solidFill>
                  <a:schemeClr val="dk1"/>
                </a:solidFill>
              </a:rPr>
              <a:t> </a:t>
            </a:r>
            <a:r>
              <a:rPr lang="en-US" sz="1200" dirty="0" err="1">
                <a:solidFill>
                  <a:schemeClr val="dk1"/>
                </a:solidFill>
              </a:rPr>
              <a:t>занятия</a:t>
            </a:r>
            <a:r>
              <a:rPr lang="en-US" sz="1200" dirty="0">
                <a:solidFill>
                  <a:schemeClr val="dk1"/>
                </a:solidFill>
              </a:rPr>
              <a:t> в </a:t>
            </a:r>
            <a:r>
              <a:rPr lang="en-US" sz="1200" dirty="0" err="1">
                <a:solidFill>
                  <a:schemeClr val="dk1"/>
                </a:solidFill>
              </a:rPr>
              <a:t>незакрепленных</a:t>
            </a:r>
            <a:r>
              <a:rPr lang="en-US" sz="1200" dirty="0">
                <a:solidFill>
                  <a:schemeClr val="dk1"/>
                </a:solidFill>
              </a:rPr>
              <a:t> за </a:t>
            </a:r>
            <a:r>
              <a:rPr lang="en-US" sz="1200" dirty="0" err="1">
                <a:solidFill>
                  <a:schemeClr val="dk1"/>
                </a:solidFill>
              </a:rPr>
              <a:t>ними</a:t>
            </a:r>
            <a:r>
              <a:rPr lang="en-US" sz="1200" dirty="0">
                <a:solidFill>
                  <a:schemeClr val="dk1"/>
                </a:solidFill>
              </a:rPr>
              <a:t> </a:t>
            </a:r>
            <a:r>
              <a:rPr lang="en-US" sz="1200" dirty="0" err="1">
                <a:solidFill>
                  <a:schemeClr val="dk1"/>
                </a:solidFill>
              </a:rPr>
              <a:t>учебных</a:t>
            </a:r>
            <a:r>
              <a:rPr lang="en-US" sz="1200" dirty="0">
                <a:solidFill>
                  <a:schemeClr val="dk1"/>
                </a:solidFill>
              </a:rPr>
              <a:t> </a:t>
            </a:r>
            <a:r>
              <a:rPr lang="en-US" sz="1200" dirty="0" err="1">
                <a:solidFill>
                  <a:schemeClr val="dk1"/>
                </a:solidFill>
              </a:rPr>
              <a:t>помещениях</a:t>
            </a:r>
            <a:r>
              <a:rPr lang="en-US" sz="1200" dirty="0">
                <a:solidFill>
                  <a:schemeClr val="dk1"/>
                </a:solidFill>
              </a:rPr>
              <a:t> (</a:t>
            </a:r>
            <a:r>
              <a:rPr lang="en-US" sz="1200" dirty="0" err="1">
                <a:solidFill>
                  <a:schemeClr val="dk1"/>
                </a:solidFill>
              </a:rPr>
              <a:t>классах</a:t>
            </a:r>
            <a:r>
              <a:rPr lang="en-US" sz="1200" dirty="0">
                <a:solidFill>
                  <a:schemeClr val="dk1"/>
                </a:solidFill>
              </a:rPr>
              <a:t>, </a:t>
            </a:r>
            <a:r>
              <a:rPr lang="en-US" sz="1200" dirty="0" err="1">
                <a:solidFill>
                  <a:schemeClr val="dk1"/>
                </a:solidFill>
              </a:rPr>
              <a:t>кабинетах</a:t>
            </a:r>
            <a:r>
              <a:rPr lang="en-US" sz="1200" dirty="0">
                <a:solidFill>
                  <a:schemeClr val="dk1"/>
                </a:solidFill>
              </a:rPr>
              <a:t>), </a:t>
            </a:r>
            <a:r>
              <a:rPr lang="en-US" sz="1200" dirty="0" err="1">
                <a:solidFill>
                  <a:schemeClr val="dk1"/>
                </a:solidFill>
              </a:rPr>
              <a:t>получать</a:t>
            </a:r>
            <a:r>
              <a:rPr lang="en-US" sz="1200" dirty="0">
                <a:solidFill>
                  <a:schemeClr val="dk1"/>
                </a:solidFill>
              </a:rPr>
              <a:t> и </a:t>
            </a:r>
            <a:r>
              <a:rPr lang="en-US" sz="1200" dirty="0" err="1">
                <a:solidFill>
                  <a:schemeClr val="dk1"/>
                </a:solidFill>
              </a:rPr>
              <a:t>сдавать</a:t>
            </a:r>
            <a:r>
              <a:rPr lang="en-US" sz="1200" dirty="0">
                <a:solidFill>
                  <a:schemeClr val="dk1"/>
                </a:solidFill>
              </a:rPr>
              <a:t> </a:t>
            </a:r>
            <a:r>
              <a:rPr lang="en-US" sz="1200" dirty="0" err="1">
                <a:solidFill>
                  <a:schemeClr val="dk1"/>
                </a:solidFill>
              </a:rPr>
              <a:t>ключи</a:t>
            </a:r>
            <a:r>
              <a:rPr lang="en-US" sz="1200" dirty="0">
                <a:solidFill>
                  <a:schemeClr val="dk1"/>
                </a:solidFill>
              </a:rPr>
              <a:t> </a:t>
            </a:r>
            <a:r>
              <a:rPr lang="en-US" sz="1200" dirty="0" err="1">
                <a:solidFill>
                  <a:schemeClr val="dk1"/>
                </a:solidFill>
              </a:rPr>
              <a:t>вахтеру</a:t>
            </a:r>
            <a:endParaRPr sz="1200" b="0" i="0" u="none" strike="noStrike" cap="none" dirty="0">
              <a:solidFill>
                <a:schemeClr val="dk1"/>
              </a:solidFill>
              <a:latin typeface="Arial"/>
              <a:ea typeface="Arial"/>
              <a:cs typeface="Arial"/>
            </a:endParaRPr>
          </a:p>
        </p:txBody>
      </p:sp>
      <p:sp>
        <p:nvSpPr>
          <p:cNvPr id="13" name="Google Shape;592;g1bc6e687a7d_0_1392"/>
          <p:cNvSpPr/>
          <p:nvPr/>
        </p:nvSpPr>
        <p:spPr bwMode="auto">
          <a:xfrm>
            <a:off x="0" y="911354"/>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593;g1bc6e687a7d_0_1392"/>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ПРАКТИЧЕСКИЕ МЕРОПРИЯТИЯ </a:t>
            </a:r>
            <a:br>
              <a:rPr lang="en-US" sz="1600" b="1">
                <a:solidFill>
                  <a:srgbClr val="002060"/>
                </a:solidFill>
              </a:rPr>
            </a:br>
            <a:r>
              <a:rPr lang="en-US" sz="1600" b="1">
                <a:solidFill>
                  <a:srgbClr val="002060"/>
                </a:solidFill>
              </a:rPr>
              <a:t>по предупреждению актов терроризма в организациях образования и на ее территории</a:t>
            </a:r>
            <a:endParaRPr sz="1600" b="1">
              <a:solidFill>
                <a:srgbClr val="002060"/>
              </a:solidFill>
            </a:endParaRPr>
          </a:p>
        </p:txBody>
      </p:sp>
      <p:sp>
        <p:nvSpPr>
          <p:cNvPr id="15" name="Google Shape;594;g1bc6e687a7d_0_1392"/>
          <p:cNvSpPr/>
          <p:nvPr/>
        </p:nvSpPr>
        <p:spPr bwMode="auto">
          <a:xfrm>
            <a:off x="846026" y="963550"/>
            <a:ext cx="103485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700" b="1">
                <a:solidFill>
                  <a:srgbClr val="002060"/>
                </a:solidFill>
              </a:rPr>
              <a:t>Действия дежурного администратора:</a:t>
            </a:r>
            <a:endParaRPr sz="1700" b="1" i="0" u="none" strike="noStrike" cap="none">
              <a:solidFill>
                <a:srgbClr val="002060"/>
              </a:solidFill>
              <a:latin typeface="Arial"/>
              <a:ea typeface="Arial"/>
              <a:cs typeface="Arial"/>
            </a:endParaRPr>
          </a:p>
        </p:txBody>
      </p:sp>
      <p:sp>
        <p:nvSpPr>
          <p:cNvPr id="16" name="Google Shape;595;g1bc6e687a7d_0_1392"/>
          <p:cNvSpPr/>
          <p:nvPr/>
        </p:nvSpPr>
        <p:spPr bwMode="auto">
          <a:xfrm>
            <a:off x="6071038" y="1472949"/>
            <a:ext cx="26109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7" name="Google Shape;596;g1bc6e687a7d_0_1392"/>
          <p:cNvSpPr/>
          <p:nvPr/>
        </p:nvSpPr>
        <p:spPr bwMode="auto">
          <a:xfrm>
            <a:off x="2654108" y="1472949"/>
            <a:ext cx="33000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8" name="Google Shape;597;g1bc6e687a7d_0_1392"/>
          <p:cNvSpPr/>
          <p:nvPr/>
        </p:nvSpPr>
        <p:spPr bwMode="auto">
          <a:xfrm>
            <a:off x="200550" y="1472949"/>
            <a:ext cx="2384699"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598;g1bc6e687a7d_0_1392"/>
          <p:cNvSpPr/>
          <p:nvPr/>
        </p:nvSpPr>
        <p:spPr bwMode="auto">
          <a:xfrm>
            <a:off x="250411" y="1718050"/>
            <a:ext cx="2180100" cy="744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обращать внимание на посторонних лиц с неадекватным поведением</a:t>
            </a:r>
            <a:endParaRPr sz="1200" b="0" i="0" u="none" strike="noStrike" cap="none">
              <a:solidFill>
                <a:schemeClr val="dk1"/>
              </a:solidFill>
              <a:latin typeface="Arial"/>
              <a:ea typeface="Arial"/>
              <a:cs typeface="Arial"/>
            </a:endParaRPr>
          </a:p>
        </p:txBody>
      </p:sp>
      <p:sp>
        <p:nvSpPr>
          <p:cNvPr id="20" name="Google Shape;599;g1bc6e687a7d_0_1392"/>
          <p:cNvSpPr/>
          <p:nvPr/>
        </p:nvSpPr>
        <p:spPr bwMode="auto">
          <a:xfrm>
            <a:off x="2827975" y="1703950"/>
            <a:ext cx="2967300" cy="744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dirty="0" err="1">
                <a:solidFill>
                  <a:schemeClr val="dk1"/>
                </a:solidFill>
              </a:rPr>
              <a:t>осуществлять</a:t>
            </a:r>
            <a:r>
              <a:rPr lang="en-US" sz="1200" dirty="0">
                <a:solidFill>
                  <a:schemeClr val="dk1"/>
                </a:solidFill>
              </a:rPr>
              <a:t> </a:t>
            </a:r>
            <a:r>
              <a:rPr lang="en-US" sz="1200" dirty="0" err="1">
                <a:solidFill>
                  <a:schemeClr val="dk1"/>
                </a:solidFill>
              </a:rPr>
              <a:t>контроль</a:t>
            </a:r>
            <a:r>
              <a:rPr lang="en-US" sz="1200" dirty="0">
                <a:solidFill>
                  <a:schemeClr val="dk1"/>
                </a:solidFill>
              </a:rPr>
              <a:t> за </a:t>
            </a:r>
            <a:r>
              <a:rPr lang="en-US" sz="1200" dirty="0" err="1">
                <a:solidFill>
                  <a:schemeClr val="dk1"/>
                </a:solidFill>
              </a:rPr>
              <a:t>работой</a:t>
            </a:r>
            <a:r>
              <a:rPr lang="en-US" sz="1200" dirty="0">
                <a:solidFill>
                  <a:schemeClr val="dk1"/>
                </a:solidFill>
              </a:rPr>
              <a:t> </a:t>
            </a:r>
            <a:r>
              <a:rPr lang="en-US" sz="1200" dirty="0" err="1">
                <a:solidFill>
                  <a:schemeClr val="dk1"/>
                </a:solidFill>
              </a:rPr>
              <a:t>дежурных</a:t>
            </a:r>
            <a:r>
              <a:rPr lang="en-US" sz="1200" dirty="0">
                <a:solidFill>
                  <a:schemeClr val="dk1"/>
                </a:solidFill>
              </a:rPr>
              <a:t> </a:t>
            </a:r>
            <a:r>
              <a:rPr lang="en-US" sz="1200" dirty="0" err="1">
                <a:solidFill>
                  <a:schemeClr val="dk1"/>
                </a:solidFill>
              </a:rPr>
              <a:t>педагогов</a:t>
            </a:r>
            <a:r>
              <a:rPr lang="en-US" sz="1200" dirty="0">
                <a:solidFill>
                  <a:schemeClr val="dk1"/>
                </a:solidFill>
              </a:rPr>
              <a:t> и </a:t>
            </a:r>
            <a:r>
              <a:rPr lang="en-US" sz="1200" dirty="0" err="1">
                <a:solidFill>
                  <a:schemeClr val="dk1"/>
                </a:solidFill>
              </a:rPr>
              <a:t>организацией</a:t>
            </a:r>
            <a:r>
              <a:rPr lang="en-US" sz="1200" dirty="0">
                <a:solidFill>
                  <a:schemeClr val="dk1"/>
                </a:solidFill>
              </a:rPr>
              <a:t> </a:t>
            </a:r>
            <a:r>
              <a:rPr lang="en-US" sz="1200" dirty="0" err="1">
                <a:solidFill>
                  <a:schemeClr val="dk1"/>
                </a:solidFill>
              </a:rPr>
              <a:t>пропуска</a:t>
            </a:r>
            <a:r>
              <a:rPr lang="en-US" sz="1200" dirty="0">
                <a:solidFill>
                  <a:schemeClr val="dk1"/>
                </a:solidFill>
              </a:rPr>
              <a:t> </a:t>
            </a:r>
            <a:r>
              <a:rPr lang="en-US" sz="1200" dirty="0" err="1">
                <a:solidFill>
                  <a:schemeClr val="dk1"/>
                </a:solidFill>
              </a:rPr>
              <a:t>обучающихся</a:t>
            </a:r>
            <a:endParaRPr sz="1200" b="0" i="0" u="none" strike="noStrike" cap="none" dirty="0">
              <a:solidFill>
                <a:schemeClr val="dk1"/>
              </a:solidFill>
              <a:latin typeface="Arial"/>
              <a:ea typeface="Arial"/>
              <a:cs typeface="Arial"/>
            </a:endParaRPr>
          </a:p>
        </p:txBody>
      </p:sp>
      <p:sp>
        <p:nvSpPr>
          <p:cNvPr id="21" name="Google Shape;600;g1bc6e687a7d_0_1392"/>
          <p:cNvSpPr/>
          <p:nvPr/>
        </p:nvSpPr>
        <p:spPr bwMode="auto">
          <a:xfrm>
            <a:off x="2360992" y="20333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2" name="Google Shape;601;g1bc6e687a7d_0_1392"/>
          <p:cNvSpPr/>
          <p:nvPr/>
        </p:nvSpPr>
        <p:spPr bwMode="auto">
          <a:xfrm>
            <a:off x="5723946" y="20333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3" name="Google Shape;602;g1bc6e687a7d_0_1392"/>
          <p:cNvSpPr/>
          <p:nvPr/>
        </p:nvSpPr>
        <p:spPr bwMode="auto">
          <a:xfrm>
            <a:off x="8798900" y="1472949"/>
            <a:ext cx="33000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4" name="Google Shape;603;g1bc6e687a7d_0_1392"/>
          <p:cNvSpPr/>
          <p:nvPr/>
        </p:nvSpPr>
        <p:spPr bwMode="auto">
          <a:xfrm>
            <a:off x="8957725" y="1552600"/>
            <a:ext cx="29310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информировать руководителя объекта и охрану о попытке проникновения лиц с подозрительной ручной кладью (тяжелые сумки, ящики, большие свертки)</a:t>
            </a:r>
            <a:endParaRPr sz="1200" b="0" i="0" u="none" strike="noStrike" cap="none">
              <a:solidFill>
                <a:schemeClr val="dk1"/>
              </a:solidFill>
              <a:latin typeface="Arial"/>
              <a:ea typeface="Arial"/>
              <a:cs typeface="Arial"/>
            </a:endParaRPr>
          </a:p>
        </p:txBody>
      </p:sp>
      <p:sp>
        <p:nvSpPr>
          <p:cNvPr id="25" name="Google Shape;604;g1bc6e687a7d_0_1392"/>
          <p:cNvSpPr/>
          <p:nvPr/>
        </p:nvSpPr>
        <p:spPr bwMode="auto">
          <a:xfrm>
            <a:off x="8434358" y="20333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6" name="Google Shape;605;g1bc6e687a7d_0_1392"/>
          <p:cNvSpPr/>
          <p:nvPr/>
        </p:nvSpPr>
        <p:spPr bwMode="auto">
          <a:xfrm>
            <a:off x="6206600" y="1718050"/>
            <a:ext cx="2267100" cy="744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dirty="0" err="1">
                <a:solidFill>
                  <a:schemeClr val="dk1"/>
                </a:solidFill>
              </a:rPr>
              <a:t>прибывать</a:t>
            </a:r>
            <a:r>
              <a:rPr lang="en-US" sz="1200" dirty="0">
                <a:solidFill>
                  <a:schemeClr val="dk1"/>
                </a:solidFill>
              </a:rPr>
              <a:t> за 30 </a:t>
            </a:r>
            <a:r>
              <a:rPr lang="en-US" sz="1200" dirty="0" err="1">
                <a:solidFill>
                  <a:schemeClr val="dk1"/>
                </a:solidFill>
              </a:rPr>
              <a:t>мин</a:t>
            </a:r>
            <a:r>
              <a:rPr lang="en-US" sz="1200" dirty="0">
                <a:solidFill>
                  <a:schemeClr val="dk1"/>
                </a:solidFill>
              </a:rPr>
              <a:t> </a:t>
            </a:r>
            <a:r>
              <a:rPr lang="en-US" sz="1200" dirty="0" err="1">
                <a:solidFill>
                  <a:schemeClr val="dk1"/>
                </a:solidFill>
              </a:rPr>
              <a:t>до</a:t>
            </a:r>
            <a:r>
              <a:rPr lang="en-US" sz="1200" dirty="0">
                <a:solidFill>
                  <a:schemeClr val="dk1"/>
                </a:solidFill>
              </a:rPr>
              <a:t> </a:t>
            </a:r>
            <a:r>
              <a:rPr lang="en-US" sz="1200" dirty="0" err="1">
                <a:solidFill>
                  <a:schemeClr val="dk1"/>
                </a:solidFill>
              </a:rPr>
              <a:t>начала</a:t>
            </a:r>
            <a:r>
              <a:rPr lang="en-US" sz="1200" dirty="0">
                <a:solidFill>
                  <a:schemeClr val="dk1"/>
                </a:solidFill>
              </a:rPr>
              <a:t> </a:t>
            </a:r>
            <a:r>
              <a:rPr lang="en-US" sz="1200" dirty="0" err="1">
                <a:solidFill>
                  <a:schemeClr val="dk1"/>
                </a:solidFill>
              </a:rPr>
              <a:t>занятий</a:t>
            </a:r>
            <a:r>
              <a:rPr lang="en-US" sz="1200" dirty="0">
                <a:solidFill>
                  <a:schemeClr val="dk1"/>
                </a:solidFill>
              </a:rPr>
              <a:t> в </a:t>
            </a:r>
            <a:r>
              <a:rPr lang="en-US" sz="1200" dirty="0" err="1">
                <a:solidFill>
                  <a:schemeClr val="dk1"/>
                </a:solidFill>
              </a:rPr>
              <a:t>организации</a:t>
            </a:r>
            <a:r>
              <a:rPr lang="en-US" sz="1200" dirty="0">
                <a:solidFill>
                  <a:schemeClr val="dk1"/>
                </a:solidFill>
              </a:rPr>
              <a:t> </a:t>
            </a:r>
            <a:r>
              <a:rPr lang="en-US" sz="1200" dirty="0" err="1">
                <a:solidFill>
                  <a:schemeClr val="dk1"/>
                </a:solidFill>
              </a:rPr>
              <a:t>образования</a:t>
            </a:r>
            <a:endParaRPr sz="1200" b="0" i="0" u="none" strike="noStrike" cap="none" dirty="0">
              <a:solidFill>
                <a:schemeClr val="dk1"/>
              </a:solidFill>
              <a:latin typeface="Arial"/>
              <a:ea typeface="Arial"/>
              <a:cs typeface="Arial"/>
            </a:endParaRPr>
          </a:p>
        </p:txBody>
      </p:sp>
      <p:pic>
        <p:nvPicPr>
          <p:cNvPr id="27" name="Google Shape;606;g1bc6e687a7d_0_1392"/>
          <p:cNvPicPr/>
          <p:nvPr/>
        </p:nvPicPr>
        <p:blipFill>
          <a:blip r:embed="rId2">
            <a:alphaModFix/>
          </a:blip>
          <a:srcRect l="70252" t="38089" b="32028"/>
          <a:stretch/>
        </p:blipFill>
        <p:spPr bwMode="auto">
          <a:xfrm flipH="1">
            <a:off x="138022" y="417623"/>
            <a:ext cx="1311845" cy="1343400"/>
          </a:xfrm>
          <a:prstGeom prst="rect">
            <a:avLst/>
          </a:prstGeom>
          <a:noFill/>
          <a:ln>
            <a:noFill/>
          </a:ln>
        </p:spPr>
      </p:pic>
      <p:pic>
        <p:nvPicPr>
          <p:cNvPr id="28" name="Google Shape;607;g1bc6e687a7d_0_1392"/>
          <p:cNvPicPr/>
          <p:nvPr/>
        </p:nvPicPr>
        <p:blipFill>
          <a:blip r:embed="rId2">
            <a:alphaModFix/>
          </a:blip>
          <a:srcRect l="44478" t="14867" r="25772" b="57667"/>
          <a:stretch/>
        </p:blipFill>
        <p:spPr bwMode="auto">
          <a:xfrm>
            <a:off x="10927875" y="417625"/>
            <a:ext cx="1311850" cy="1234798"/>
          </a:xfrm>
          <a:prstGeom prst="rect">
            <a:avLst/>
          </a:prstGeom>
          <a:noFill/>
          <a:ln>
            <a:noFill/>
          </a:ln>
        </p:spPr>
      </p:pic>
      <p:sp>
        <p:nvSpPr>
          <p:cNvPr id="29" name="Google Shape;608;g1bc6e687a7d_0_1392"/>
          <p:cNvSpPr/>
          <p:nvPr/>
        </p:nvSpPr>
        <p:spPr bwMode="auto">
          <a:xfrm>
            <a:off x="846026" y="2999225"/>
            <a:ext cx="103485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700" b="1">
                <a:solidFill>
                  <a:srgbClr val="002060"/>
                </a:solidFill>
              </a:rPr>
              <a:t>Действия постоянного состава организации образования:</a:t>
            </a:r>
            <a:endParaRPr sz="1700" b="1" i="0" u="none" strike="noStrike" cap="none">
              <a:solidFill>
                <a:srgbClr val="002060"/>
              </a:solidFill>
              <a:latin typeface="Arial"/>
              <a:ea typeface="Arial"/>
              <a:cs typeface="Arial"/>
            </a:endParaRPr>
          </a:p>
        </p:txBody>
      </p:sp>
      <p:pic>
        <p:nvPicPr>
          <p:cNvPr id="30" name="Google Shape;609;g1bc6e687a7d_0_1392"/>
          <p:cNvPicPr/>
          <p:nvPr/>
        </p:nvPicPr>
        <p:blipFill>
          <a:blip r:embed="rId3">
            <a:alphaModFix/>
          </a:blip>
          <a:stretch/>
        </p:blipFill>
        <p:spPr bwMode="auto">
          <a:xfrm>
            <a:off x="11131457" y="3404824"/>
            <a:ext cx="1043171" cy="1343400"/>
          </a:xfrm>
          <a:prstGeom prst="rect">
            <a:avLst/>
          </a:prstGeom>
          <a:noFill/>
          <a:ln>
            <a:noFill/>
          </a:ln>
        </p:spPr>
      </p:pic>
      <p:sp>
        <p:nvSpPr>
          <p:cNvPr id="31" name="Google Shape;610;g1bc6e687a7d_0_1392"/>
          <p:cNvSpPr/>
          <p:nvPr/>
        </p:nvSpPr>
        <p:spPr bwMode="auto">
          <a:xfrm>
            <a:off x="5841700" y="6098475"/>
            <a:ext cx="4628700" cy="6345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600">
                <a:solidFill>
                  <a:schemeClr val="dk1"/>
                </a:solidFill>
              </a:rPr>
              <a:t>прибывать в школу заблаговременно с целью своевременной подготовки к началу занятий</a:t>
            </a:r>
            <a:endParaRPr sz="1600" b="0" i="0" u="none" strike="noStrike" cap="none">
              <a:solidFill>
                <a:schemeClr val="dk1"/>
              </a:solidFill>
              <a:latin typeface="Arial"/>
              <a:ea typeface="Arial"/>
              <a:cs typeface="Arial"/>
            </a:endParaRPr>
          </a:p>
        </p:txBody>
      </p:sp>
      <p:sp>
        <p:nvSpPr>
          <p:cNvPr id="32" name="Google Shape;611;g1bc6e687a7d_0_1392"/>
          <p:cNvSpPr/>
          <p:nvPr/>
        </p:nvSpPr>
        <p:spPr bwMode="auto">
          <a:xfrm>
            <a:off x="5406200" y="5657475"/>
            <a:ext cx="3718500" cy="375600"/>
          </a:xfrm>
          <a:prstGeom prst="rect">
            <a:avLst/>
          </a:prstGeom>
          <a:noFill/>
          <a:ln>
            <a:noFill/>
          </a:ln>
        </p:spPr>
        <p:txBody>
          <a:bodyPr spcFirstLastPara="1" wrap="square" lIns="91425" tIns="45700" rIns="91425" bIns="45700" anchor="t" anchorCtr="0">
            <a:noAutofit/>
          </a:bodyPr>
          <a:lstStyle/>
          <a:p>
            <a:pPr marL="0" marR="0" lvl="0" indent="450215" algn="l">
              <a:lnSpc>
                <a:spcPct val="114999"/>
              </a:lnSpc>
              <a:spcBef>
                <a:spcPts val="0"/>
              </a:spcBef>
              <a:spcAft>
                <a:spcPts val="0"/>
              </a:spcAft>
              <a:buNone/>
              <a:defRPr/>
            </a:pPr>
            <a:r>
              <a:rPr lang="en-US" sz="1800" b="1">
                <a:solidFill>
                  <a:srgbClr val="002060"/>
                </a:solidFill>
              </a:rPr>
              <a:t>Действия обучающихся:</a:t>
            </a:r>
            <a:endParaRPr sz="1800" b="1" i="0" u="none" strike="noStrike" cap="none">
              <a:solidFill>
                <a:srgbClr val="002060"/>
              </a:solidFill>
              <a:latin typeface="Arial"/>
              <a:ea typeface="Arial"/>
              <a:cs typeface="Arial"/>
            </a:endParaRPr>
          </a:p>
        </p:txBody>
      </p:sp>
      <p:cxnSp>
        <p:nvCxnSpPr>
          <p:cNvPr id="33" name="Google Shape;612;g1bc6e687a7d_0_1392"/>
          <p:cNvCxnSpPr>
            <a:cxnSpLocks/>
            <a:stCxn id="34" idx="3"/>
            <a:endCxn id="31" idx="1"/>
          </p:cNvCxnSpPr>
          <p:nvPr/>
        </p:nvCxnSpPr>
        <p:spPr bwMode="auto">
          <a:xfrm>
            <a:off x="4851801" y="6211945"/>
            <a:ext cx="990000" cy="203700"/>
          </a:xfrm>
          <a:prstGeom prst="bentConnector3">
            <a:avLst>
              <a:gd name="adj1" fmla="val 49995"/>
            </a:avLst>
          </a:prstGeom>
          <a:noFill/>
          <a:ln w="9525" cap="flat" cmpd="sng">
            <a:solidFill>
              <a:schemeClr val="dk1"/>
            </a:solidFill>
            <a:prstDash val="solid"/>
            <a:miter lim="800000"/>
            <a:headEnd type="none" w="sm" len="sm"/>
            <a:tailEnd type="triangle" w="med" len="med"/>
          </a:ln>
        </p:spPr>
      </p:cxnSp>
      <p:pic>
        <p:nvPicPr>
          <p:cNvPr id="34" name="Google Shape;613;g1bc6e687a7d_0_1392"/>
          <p:cNvPicPr/>
          <p:nvPr/>
        </p:nvPicPr>
        <p:blipFill>
          <a:blip r:embed="rId4">
            <a:alphaModFix/>
          </a:blip>
          <a:stretch/>
        </p:blipFill>
        <p:spPr bwMode="auto">
          <a:xfrm>
            <a:off x="2671700" y="5082675"/>
            <a:ext cx="2180101" cy="2258539"/>
          </a:xfrm>
          <a:prstGeom prst="rect">
            <a:avLst/>
          </a:prstGeom>
          <a:noFill/>
          <a:ln>
            <a:noFill/>
          </a:ln>
        </p:spPr>
      </p:pic>
      <p:cxnSp>
        <p:nvCxnSpPr>
          <p:cNvPr id="35" name="Google Shape;614;g1bc6e687a7d_0_1392"/>
          <p:cNvCxnSpPr>
            <a:cxnSpLocks/>
          </p:cNvCxnSpPr>
          <p:nvPr/>
        </p:nvCxnSpPr>
        <p:spPr bwMode="auto">
          <a:xfrm rot="10800000" flipH="1">
            <a:off x="1981801" y="3553625"/>
            <a:ext cx="611400" cy="482100"/>
          </a:xfrm>
          <a:prstGeom prst="bentConnector3">
            <a:avLst>
              <a:gd name="adj1" fmla="val 65988"/>
            </a:avLst>
          </a:prstGeom>
          <a:noFill/>
          <a:ln w="19050" cap="flat" cmpd="sng">
            <a:solidFill>
              <a:srgbClr val="FF0000"/>
            </a:solidFill>
            <a:prstDash val="solid"/>
            <a:miter lim="800000"/>
            <a:headEnd type="none" w="sm" len="sm"/>
            <a:tailEnd type="triangle" w="med" len="med"/>
          </a:ln>
        </p:spPr>
      </p:cxnSp>
      <p:cxnSp>
        <p:nvCxnSpPr>
          <p:cNvPr id="36" name="Google Shape;615;g1bc6e687a7d_0_1392"/>
          <p:cNvCxnSpPr>
            <a:cxnSpLocks/>
          </p:cNvCxnSpPr>
          <p:nvPr/>
        </p:nvCxnSpPr>
        <p:spPr bwMode="auto">
          <a:xfrm>
            <a:off x="5334550" y="4503917"/>
            <a:ext cx="736500" cy="2241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cxnSp>
        <p:nvCxnSpPr>
          <p:cNvPr id="37" name="Google Shape;616;g1bc6e687a7d_0_1392"/>
          <p:cNvCxnSpPr>
            <a:cxnSpLocks/>
            <a:stCxn id="12" idx="3"/>
          </p:cNvCxnSpPr>
          <p:nvPr/>
        </p:nvCxnSpPr>
        <p:spPr bwMode="auto">
          <a:xfrm rot="10800000" flipH="1">
            <a:off x="8145900" y="3505650"/>
            <a:ext cx="722700" cy="4866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621;g1bc6e687a7d_0_1525"/>
          <p:cNvSpPr/>
          <p:nvPr/>
        </p:nvSpPr>
        <p:spPr bwMode="auto">
          <a:xfrm>
            <a:off x="2235391" y="1061274"/>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Действия лиц, обеспечивающих безопасность организации образования:</a:t>
            </a:r>
            <a:endParaRPr sz="1600" b="1" i="0" u="none" strike="noStrike" cap="none">
              <a:solidFill>
                <a:schemeClr val="dk1"/>
              </a:solidFill>
              <a:latin typeface="Arial"/>
              <a:ea typeface="Arial"/>
              <a:cs typeface="Arial"/>
            </a:endParaRPr>
          </a:p>
        </p:txBody>
      </p:sp>
      <p:sp>
        <p:nvSpPr>
          <p:cNvPr id="5" name="Google Shape;622;g1bc6e687a7d_0_1525"/>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ПРАКТИЧЕСКИЕ МЕРОПРИЯТИЯ </a:t>
            </a:r>
            <a:br>
              <a:rPr lang="en-US" sz="1600" b="1">
                <a:solidFill>
                  <a:srgbClr val="002060"/>
                </a:solidFill>
              </a:rPr>
            </a:br>
            <a:r>
              <a:rPr lang="en-US" sz="1600" b="1">
                <a:solidFill>
                  <a:srgbClr val="002060"/>
                </a:solidFill>
              </a:rPr>
              <a:t>по предупреждению актов терроризма в организациях образования и на ее территории</a:t>
            </a:r>
            <a:endParaRPr sz="1600" b="1">
              <a:solidFill>
                <a:srgbClr val="002060"/>
              </a:solidFill>
            </a:endParaRPr>
          </a:p>
        </p:txBody>
      </p:sp>
      <p:sp>
        <p:nvSpPr>
          <p:cNvPr id="6" name="Google Shape;623;g1bc6e687a7d_0_1525"/>
          <p:cNvSpPr/>
          <p:nvPr/>
        </p:nvSpPr>
        <p:spPr bwMode="auto">
          <a:xfrm>
            <a:off x="1635200" y="1580175"/>
            <a:ext cx="4816500" cy="831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dirty="0">
                <a:solidFill>
                  <a:schemeClr val="dk1"/>
                </a:solidFill>
              </a:rPr>
              <a:t>при </a:t>
            </a:r>
            <a:r>
              <a:rPr lang="en-US" sz="1600" dirty="0" err="1">
                <a:solidFill>
                  <a:schemeClr val="dk1"/>
                </a:solidFill>
              </a:rPr>
              <a:t>пропуске</a:t>
            </a:r>
            <a:r>
              <a:rPr lang="en-US" sz="1600" dirty="0">
                <a:solidFill>
                  <a:schemeClr val="dk1"/>
                </a:solidFill>
              </a:rPr>
              <a:t> </a:t>
            </a:r>
            <a:r>
              <a:rPr lang="en-US" sz="1600" dirty="0" err="1">
                <a:solidFill>
                  <a:schemeClr val="dk1"/>
                </a:solidFill>
              </a:rPr>
              <a:t>на</a:t>
            </a:r>
            <a:r>
              <a:rPr lang="en-US" sz="1600" dirty="0">
                <a:solidFill>
                  <a:schemeClr val="dk1"/>
                </a:solidFill>
              </a:rPr>
              <a:t> </a:t>
            </a:r>
            <a:r>
              <a:rPr lang="en-US" sz="1600" dirty="0" err="1">
                <a:solidFill>
                  <a:schemeClr val="dk1"/>
                </a:solidFill>
              </a:rPr>
              <a:t>территорию</a:t>
            </a:r>
            <a:r>
              <a:rPr lang="en-US" sz="1600" dirty="0">
                <a:solidFill>
                  <a:schemeClr val="dk1"/>
                </a:solidFill>
              </a:rPr>
              <a:t> </a:t>
            </a:r>
            <a:r>
              <a:rPr lang="en-US" sz="1600" dirty="0" err="1">
                <a:solidFill>
                  <a:schemeClr val="dk1"/>
                </a:solidFill>
              </a:rPr>
              <a:t>учреждения</a:t>
            </a:r>
            <a:r>
              <a:rPr lang="en-US" sz="1600" dirty="0">
                <a:solidFill>
                  <a:schemeClr val="dk1"/>
                </a:solidFill>
              </a:rPr>
              <a:t> </a:t>
            </a:r>
            <a:r>
              <a:rPr lang="en-US" sz="1600" dirty="0" err="1">
                <a:solidFill>
                  <a:schemeClr val="dk1"/>
                </a:solidFill>
              </a:rPr>
              <a:t>автотранспортных</a:t>
            </a:r>
            <a:r>
              <a:rPr lang="en-US" sz="1600" dirty="0">
                <a:solidFill>
                  <a:schemeClr val="dk1"/>
                </a:solidFill>
              </a:rPr>
              <a:t> </a:t>
            </a:r>
            <a:r>
              <a:rPr lang="en-US" sz="1600" dirty="0" err="1">
                <a:solidFill>
                  <a:schemeClr val="dk1"/>
                </a:solidFill>
              </a:rPr>
              <a:t>средств</a:t>
            </a:r>
            <a:r>
              <a:rPr lang="en-US" sz="1600" dirty="0">
                <a:solidFill>
                  <a:schemeClr val="dk1"/>
                </a:solidFill>
              </a:rPr>
              <a:t>, </a:t>
            </a:r>
            <a:r>
              <a:rPr lang="en-US" sz="1600" dirty="0" err="1">
                <a:solidFill>
                  <a:schemeClr val="dk1"/>
                </a:solidFill>
              </a:rPr>
              <a:t>проверять</a:t>
            </a:r>
            <a:r>
              <a:rPr lang="en-US" sz="1600" dirty="0">
                <a:solidFill>
                  <a:schemeClr val="dk1"/>
                </a:solidFill>
              </a:rPr>
              <a:t> </a:t>
            </a:r>
            <a:r>
              <a:rPr lang="en-US" sz="1600" dirty="0" err="1">
                <a:solidFill>
                  <a:schemeClr val="dk1"/>
                </a:solidFill>
              </a:rPr>
              <a:t>соответствующие</a:t>
            </a:r>
            <a:r>
              <a:rPr lang="en-US" sz="1600" dirty="0">
                <a:solidFill>
                  <a:schemeClr val="dk1"/>
                </a:solidFill>
              </a:rPr>
              <a:t> </a:t>
            </a:r>
            <a:r>
              <a:rPr lang="en-US" sz="1600" dirty="0" err="1">
                <a:solidFill>
                  <a:schemeClr val="dk1"/>
                </a:solidFill>
              </a:rPr>
              <a:t>документы</a:t>
            </a:r>
            <a:r>
              <a:rPr lang="en-US" sz="1600" dirty="0">
                <a:solidFill>
                  <a:schemeClr val="dk1"/>
                </a:solidFill>
              </a:rPr>
              <a:t> и </a:t>
            </a:r>
            <a:r>
              <a:rPr lang="en-US" sz="1600" dirty="0" err="1">
                <a:solidFill>
                  <a:schemeClr val="dk1"/>
                </a:solidFill>
              </a:rPr>
              <a:t>характер</a:t>
            </a:r>
            <a:r>
              <a:rPr lang="en-US" sz="1600" dirty="0">
                <a:solidFill>
                  <a:schemeClr val="dk1"/>
                </a:solidFill>
              </a:rPr>
              <a:t> </a:t>
            </a:r>
            <a:r>
              <a:rPr lang="en-US" sz="1600" dirty="0" err="1">
                <a:solidFill>
                  <a:schemeClr val="dk1"/>
                </a:solidFill>
              </a:rPr>
              <a:t>ввозимых</a:t>
            </a:r>
            <a:r>
              <a:rPr lang="en-US" sz="1600" dirty="0">
                <a:solidFill>
                  <a:schemeClr val="dk1"/>
                </a:solidFill>
              </a:rPr>
              <a:t> </a:t>
            </a:r>
            <a:r>
              <a:rPr lang="en-US" sz="1600" dirty="0" err="1">
                <a:solidFill>
                  <a:schemeClr val="dk1"/>
                </a:solidFill>
              </a:rPr>
              <a:t>грузов</a:t>
            </a:r>
            <a:endParaRPr sz="1600" b="0" i="0" u="none" strike="noStrike" cap="none" dirty="0">
              <a:solidFill>
                <a:schemeClr val="dk1"/>
              </a:solidFill>
              <a:latin typeface="Calibri"/>
              <a:ea typeface="Calibri"/>
              <a:cs typeface="Calibri"/>
            </a:endParaRPr>
          </a:p>
        </p:txBody>
      </p:sp>
      <p:cxnSp>
        <p:nvCxnSpPr>
          <p:cNvPr id="7" name="Google Shape;624;g1bc6e687a7d_0_1525"/>
          <p:cNvCxnSpPr>
            <a:cxnSpLocks/>
          </p:cNvCxnSpPr>
          <p:nvPr/>
        </p:nvCxnSpPr>
        <p:spPr bwMode="auto">
          <a:xfrm>
            <a:off x="1647005" y="2672902"/>
            <a:ext cx="4870200" cy="0"/>
          </a:xfrm>
          <a:prstGeom prst="straightConnector1">
            <a:avLst/>
          </a:prstGeom>
          <a:noFill/>
          <a:ln w="9525" cap="flat" cmpd="sng">
            <a:solidFill>
              <a:srgbClr val="D8D8D8"/>
            </a:solidFill>
            <a:prstDash val="solid"/>
            <a:miter lim="800000"/>
            <a:headEnd type="none" w="sm" len="sm"/>
            <a:tailEnd type="none" w="sm" len="sm"/>
          </a:ln>
        </p:spPr>
      </p:cxnSp>
      <p:sp>
        <p:nvSpPr>
          <p:cNvPr id="8" name="Google Shape;625;g1bc6e687a7d_0_1525"/>
          <p:cNvSpPr/>
          <p:nvPr/>
        </p:nvSpPr>
        <p:spPr bwMode="auto">
          <a:xfrm>
            <a:off x="1635200" y="2799503"/>
            <a:ext cx="4816500" cy="11574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a:solidFill>
                  <a:schemeClr val="dk1"/>
                </a:solidFill>
              </a:rPr>
              <a:t>особое внимание уделять проверке документов и цели прибытия лиц из других организаций, посещающих школу по служебным делам, делать соответствующие записи в книге посетителей</a:t>
            </a:r>
            <a:endParaRPr sz="1600" b="0" i="0" u="none" strike="noStrike" cap="none">
              <a:solidFill>
                <a:schemeClr val="dk1"/>
              </a:solidFill>
              <a:latin typeface="Calibri"/>
              <a:ea typeface="Calibri"/>
              <a:cs typeface="Calibri"/>
            </a:endParaRPr>
          </a:p>
        </p:txBody>
      </p:sp>
      <p:cxnSp>
        <p:nvCxnSpPr>
          <p:cNvPr id="9" name="Google Shape;626;g1bc6e687a7d_0_1525"/>
          <p:cNvCxnSpPr>
            <a:cxnSpLocks/>
          </p:cNvCxnSpPr>
          <p:nvPr/>
        </p:nvCxnSpPr>
        <p:spPr bwMode="auto">
          <a:xfrm>
            <a:off x="1647005" y="4134693"/>
            <a:ext cx="4870200" cy="0"/>
          </a:xfrm>
          <a:prstGeom prst="straightConnector1">
            <a:avLst/>
          </a:prstGeom>
          <a:noFill/>
          <a:ln w="9525" cap="flat" cmpd="sng">
            <a:solidFill>
              <a:srgbClr val="D8D8D8"/>
            </a:solidFill>
            <a:prstDash val="solid"/>
            <a:miter lim="800000"/>
            <a:headEnd type="none" w="sm" len="sm"/>
            <a:tailEnd type="none" w="sm" len="sm"/>
          </a:ln>
        </p:spPr>
      </p:cxnSp>
      <p:sp>
        <p:nvSpPr>
          <p:cNvPr id="10" name="Google Shape;627;g1bc6e687a7d_0_1525"/>
          <p:cNvSpPr/>
          <p:nvPr/>
        </p:nvSpPr>
        <p:spPr bwMode="auto">
          <a:xfrm>
            <a:off x="7848925" y="5287112"/>
            <a:ext cx="3902100" cy="6345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a:solidFill>
                  <a:schemeClr val="dk1"/>
                </a:solidFill>
              </a:rPr>
              <a:t>ограничить пропуск в здание школы посторонних лиц (выяснение причин)</a:t>
            </a:r>
            <a:endParaRPr sz="1600" b="0" i="0" u="none" strike="noStrike" cap="none">
              <a:solidFill>
                <a:schemeClr val="dk1"/>
              </a:solidFill>
              <a:latin typeface="Calibri"/>
              <a:ea typeface="Calibri"/>
              <a:cs typeface="Calibri"/>
            </a:endParaRPr>
          </a:p>
        </p:txBody>
      </p:sp>
      <p:cxnSp>
        <p:nvCxnSpPr>
          <p:cNvPr id="11" name="Google Shape;628;g1bc6e687a7d_0_1525"/>
          <p:cNvCxnSpPr>
            <a:cxnSpLocks/>
          </p:cNvCxnSpPr>
          <p:nvPr/>
        </p:nvCxnSpPr>
        <p:spPr bwMode="auto">
          <a:xfrm>
            <a:off x="8083426" y="6063688"/>
            <a:ext cx="3955500" cy="0"/>
          </a:xfrm>
          <a:prstGeom prst="straightConnector1">
            <a:avLst/>
          </a:prstGeom>
          <a:noFill/>
          <a:ln w="9525" cap="flat" cmpd="sng">
            <a:solidFill>
              <a:srgbClr val="D8D8D8"/>
            </a:solidFill>
            <a:prstDash val="solid"/>
            <a:miter lim="800000"/>
            <a:headEnd type="none" w="sm" len="sm"/>
            <a:tailEnd type="none" w="sm" len="sm"/>
          </a:ln>
        </p:spPr>
      </p:cxnSp>
      <p:sp>
        <p:nvSpPr>
          <p:cNvPr id="12" name="Google Shape;629;g1bc6e687a7d_0_1525"/>
          <p:cNvSpPr/>
          <p:nvPr/>
        </p:nvSpPr>
        <p:spPr bwMode="auto">
          <a:xfrm>
            <a:off x="1641100" y="4204250"/>
            <a:ext cx="4816500" cy="17958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dirty="0" err="1">
                <a:solidFill>
                  <a:schemeClr val="dk1"/>
                </a:solidFill>
              </a:rPr>
              <a:t>держать</a:t>
            </a:r>
            <a:r>
              <a:rPr lang="en-US" sz="1600" dirty="0">
                <a:solidFill>
                  <a:schemeClr val="dk1"/>
                </a:solidFill>
              </a:rPr>
              <a:t> </a:t>
            </a:r>
            <a:r>
              <a:rPr lang="en-US" sz="1600" dirty="0" err="1">
                <a:solidFill>
                  <a:schemeClr val="dk1"/>
                </a:solidFill>
              </a:rPr>
              <a:t>входные</a:t>
            </a:r>
            <a:r>
              <a:rPr lang="en-US" sz="1600" dirty="0">
                <a:solidFill>
                  <a:schemeClr val="dk1"/>
                </a:solidFill>
              </a:rPr>
              <a:t> </a:t>
            </a:r>
            <a:r>
              <a:rPr lang="en-US" sz="1600" dirty="0" err="1">
                <a:solidFill>
                  <a:schemeClr val="dk1"/>
                </a:solidFill>
              </a:rPr>
              <a:t>двери</a:t>
            </a:r>
            <a:r>
              <a:rPr lang="en-US" sz="1600" dirty="0">
                <a:solidFill>
                  <a:schemeClr val="dk1"/>
                </a:solidFill>
              </a:rPr>
              <a:t> здания </a:t>
            </a:r>
            <a:r>
              <a:rPr lang="en-US" sz="1600" dirty="0" err="1">
                <a:solidFill>
                  <a:schemeClr val="dk1"/>
                </a:solidFill>
              </a:rPr>
              <a:t>свободными</a:t>
            </a:r>
            <a:r>
              <a:rPr lang="en-US" sz="1600" dirty="0">
                <a:solidFill>
                  <a:schemeClr val="dk1"/>
                </a:solidFill>
              </a:rPr>
              <a:t> </a:t>
            </a:r>
            <a:r>
              <a:rPr lang="en-US" sz="1600" dirty="0" err="1">
                <a:solidFill>
                  <a:schemeClr val="dk1"/>
                </a:solidFill>
              </a:rPr>
              <a:t>для</a:t>
            </a:r>
            <a:r>
              <a:rPr lang="en-US" sz="1600" dirty="0">
                <a:solidFill>
                  <a:schemeClr val="dk1"/>
                </a:solidFill>
              </a:rPr>
              <a:t> </a:t>
            </a:r>
            <a:r>
              <a:rPr lang="en-US" sz="1600" dirty="0" err="1">
                <a:solidFill>
                  <a:schemeClr val="dk1"/>
                </a:solidFill>
              </a:rPr>
              <a:t>входа</a:t>
            </a:r>
            <a:r>
              <a:rPr lang="en-US" sz="1600" dirty="0">
                <a:solidFill>
                  <a:schemeClr val="dk1"/>
                </a:solidFill>
              </a:rPr>
              <a:t> и </a:t>
            </a:r>
            <a:r>
              <a:rPr lang="en-US" sz="1600" dirty="0" err="1">
                <a:solidFill>
                  <a:schemeClr val="dk1"/>
                </a:solidFill>
              </a:rPr>
              <a:t>выхода</a:t>
            </a:r>
            <a:r>
              <a:rPr lang="en-US" sz="1600" dirty="0">
                <a:solidFill>
                  <a:schemeClr val="dk1"/>
                </a:solidFill>
              </a:rPr>
              <a:t> </a:t>
            </a:r>
            <a:r>
              <a:rPr lang="en-US" sz="1600" dirty="0" err="1">
                <a:solidFill>
                  <a:schemeClr val="dk1"/>
                </a:solidFill>
              </a:rPr>
              <a:t>во</a:t>
            </a:r>
            <a:r>
              <a:rPr lang="en-US" sz="1600" dirty="0">
                <a:solidFill>
                  <a:schemeClr val="dk1"/>
                </a:solidFill>
              </a:rPr>
              <a:t> </a:t>
            </a:r>
            <a:r>
              <a:rPr lang="en-US" sz="1600" dirty="0" err="1">
                <a:solidFill>
                  <a:schemeClr val="dk1"/>
                </a:solidFill>
              </a:rPr>
              <a:t>время</a:t>
            </a:r>
            <a:r>
              <a:rPr lang="en-US" sz="1600" dirty="0">
                <a:solidFill>
                  <a:schemeClr val="dk1"/>
                </a:solidFill>
              </a:rPr>
              <a:t> </a:t>
            </a:r>
            <a:r>
              <a:rPr lang="en-US" sz="1600" dirty="0" err="1">
                <a:solidFill>
                  <a:schemeClr val="dk1"/>
                </a:solidFill>
              </a:rPr>
              <a:t>массового</a:t>
            </a:r>
            <a:r>
              <a:rPr lang="en-US" sz="1600" dirty="0">
                <a:solidFill>
                  <a:schemeClr val="dk1"/>
                </a:solidFill>
              </a:rPr>
              <a:t> (</a:t>
            </a:r>
            <a:r>
              <a:rPr lang="en-US" sz="1600" dirty="0" err="1">
                <a:solidFill>
                  <a:schemeClr val="dk1"/>
                </a:solidFill>
              </a:rPr>
              <a:t>общего</a:t>
            </a:r>
            <a:r>
              <a:rPr lang="en-US" sz="1600" dirty="0">
                <a:solidFill>
                  <a:schemeClr val="dk1"/>
                </a:solidFill>
              </a:rPr>
              <a:t>) </a:t>
            </a:r>
            <a:r>
              <a:rPr lang="en-US" sz="1600" dirty="0" err="1">
                <a:solidFill>
                  <a:schemeClr val="dk1"/>
                </a:solidFill>
              </a:rPr>
              <a:t>прибытия</a:t>
            </a:r>
            <a:r>
              <a:rPr lang="en-US" sz="1600" dirty="0">
                <a:solidFill>
                  <a:schemeClr val="dk1"/>
                </a:solidFill>
              </a:rPr>
              <a:t> </a:t>
            </a:r>
            <a:r>
              <a:rPr lang="en-US" sz="1600" dirty="0" err="1">
                <a:solidFill>
                  <a:schemeClr val="dk1"/>
                </a:solidFill>
              </a:rPr>
              <a:t>сотрудников</a:t>
            </a:r>
            <a:r>
              <a:rPr lang="en-US" sz="1600" dirty="0">
                <a:solidFill>
                  <a:schemeClr val="dk1"/>
                </a:solidFill>
              </a:rPr>
              <a:t>, </a:t>
            </a:r>
            <a:r>
              <a:rPr lang="en-US" sz="1600" dirty="0" err="1">
                <a:solidFill>
                  <a:schemeClr val="dk1"/>
                </a:solidFill>
              </a:rPr>
              <a:t>педагогов</a:t>
            </a:r>
            <a:r>
              <a:rPr lang="en-US" sz="1600" dirty="0">
                <a:solidFill>
                  <a:schemeClr val="dk1"/>
                </a:solidFill>
              </a:rPr>
              <a:t> и </a:t>
            </a:r>
            <a:r>
              <a:rPr lang="en-US" sz="1600" dirty="0" err="1">
                <a:solidFill>
                  <a:schemeClr val="dk1"/>
                </a:solidFill>
              </a:rPr>
              <a:t>обучающихся</a:t>
            </a:r>
            <a:r>
              <a:rPr lang="en-US" sz="1600" dirty="0">
                <a:solidFill>
                  <a:schemeClr val="dk1"/>
                </a:solidFill>
              </a:rPr>
              <a:t> </a:t>
            </a:r>
            <a:r>
              <a:rPr lang="en-US" sz="1600" dirty="0" err="1">
                <a:solidFill>
                  <a:schemeClr val="dk1"/>
                </a:solidFill>
              </a:rPr>
              <a:t>на</a:t>
            </a:r>
            <a:r>
              <a:rPr lang="en-US" sz="1600" dirty="0">
                <a:solidFill>
                  <a:schemeClr val="dk1"/>
                </a:solidFill>
              </a:rPr>
              <a:t> </a:t>
            </a:r>
            <a:r>
              <a:rPr lang="en-US" sz="1600" dirty="0" err="1">
                <a:solidFill>
                  <a:schemeClr val="dk1"/>
                </a:solidFill>
              </a:rPr>
              <a:t>работу</a:t>
            </a:r>
            <a:r>
              <a:rPr lang="en-US" sz="1600" dirty="0">
                <a:solidFill>
                  <a:schemeClr val="dk1"/>
                </a:solidFill>
              </a:rPr>
              <a:t> и </a:t>
            </a:r>
            <a:r>
              <a:rPr lang="en-US" sz="1600" dirty="0" err="1">
                <a:solidFill>
                  <a:schemeClr val="dk1"/>
                </a:solidFill>
              </a:rPr>
              <a:t>занятия</a:t>
            </a:r>
            <a:r>
              <a:rPr lang="en-US" sz="1600" dirty="0">
                <a:solidFill>
                  <a:schemeClr val="dk1"/>
                </a:solidFill>
              </a:rPr>
              <a:t> и </a:t>
            </a:r>
            <a:r>
              <a:rPr lang="en-US" sz="1600" dirty="0" err="1">
                <a:solidFill>
                  <a:schemeClr val="dk1"/>
                </a:solidFill>
              </a:rPr>
              <a:t>убытия</a:t>
            </a:r>
            <a:r>
              <a:rPr lang="en-US" sz="1600" dirty="0">
                <a:solidFill>
                  <a:schemeClr val="dk1"/>
                </a:solidFill>
              </a:rPr>
              <a:t> </a:t>
            </a:r>
            <a:r>
              <a:rPr lang="en-US" sz="1600" dirty="0" err="1">
                <a:solidFill>
                  <a:schemeClr val="dk1"/>
                </a:solidFill>
              </a:rPr>
              <a:t>их</a:t>
            </a:r>
            <a:r>
              <a:rPr lang="en-US" sz="1600" dirty="0">
                <a:solidFill>
                  <a:schemeClr val="dk1"/>
                </a:solidFill>
              </a:rPr>
              <a:t> </a:t>
            </a:r>
            <a:r>
              <a:rPr lang="en-US" sz="1600" dirty="0" err="1">
                <a:solidFill>
                  <a:schemeClr val="dk1"/>
                </a:solidFill>
              </a:rPr>
              <a:t>после</a:t>
            </a:r>
            <a:r>
              <a:rPr lang="en-US" sz="1600" dirty="0">
                <a:solidFill>
                  <a:schemeClr val="dk1"/>
                </a:solidFill>
              </a:rPr>
              <a:t> </a:t>
            </a:r>
            <a:r>
              <a:rPr lang="en-US" sz="1600" dirty="0" err="1">
                <a:solidFill>
                  <a:schemeClr val="dk1"/>
                </a:solidFill>
              </a:rPr>
              <a:t>окончания</a:t>
            </a:r>
            <a:r>
              <a:rPr lang="en-US" sz="1600" dirty="0">
                <a:solidFill>
                  <a:schemeClr val="dk1"/>
                </a:solidFill>
              </a:rPr>
              <a:t> </a:t>
            </a:r>
            <a:r>
              <a:rPr lang="en-US" sz="1600" dirty="0" err="1">
                <a:solidFill>
                  <a:schemeClr val="dk1"/>
                </a:solidFill>
              </a:rPr>
              <a:t>работы</a:t>
            </a:r>
            <a:r>
              <a:rPr lang="en-US" sz="1600" dirty="0">
                <a:solidFill>
                  <a:schemeClr val="dk1"/>
                </a:solidFill>
              </a:rPr>
              <a:t> и </a:t>
            </a:r>
            <a:r>
              <a:rPr lang="en-US" sz="1600" dirty="0" err="1">
                <a:solidFill>
                  <a:schemeClr val="dk1"/>
                </a:solidFill>
              </a:rPr>
              <a:t>занятий</a:t>
            </a:r>
            <a:r>
              <a:rPr lang="en-US" sz="1600" dirty="0">
                <a:solidFill>
                  <a:schemeClr val="dk1"/>
                </a:solidFill>
              </a:rPr>
              <a:t>. В </a:t>
            </a:r>
            <a:r>
              <a:rPr lang="en-US" sz="1600" dirty="0" err="1">
                <a:solidFill>
                  <a:schemeClr val="dk1"/>
                </a:solidFill>
              </a:rPr>
              <a:t>остальное</a:t>
            </a:r>
            <a:r>
              <a:rPr lang="en-US" sz="1600" dirty="0">
                <a:solidFill>
                  <a:schemeClr val="dk1"/>
                </a:solidFill>
              </a:rPr>
              <a:t> </a:t>
            </a:r>
            <a:r>
              <a:rPr lang="en-US" sz="1600" dirty="0" err="1">
                <a:solidFill>
                  <a:schemeClr val="dk1"/>
                </a:solidFill>
              </a:rPr>
              <a:t>время</a:t>
            </a:r>
            <a:r>
              <a:rPr lang="en-US" sz="1600" dirty="0">
                <a:solidFill>
                  <a:schemeClr val="dk1"/>
                </a:solidFill>
              </a:rPr>
              <a:t> </a:t>
            </a:r>
            <a:r>
              <a:rPr lang="en-US" sz="1600" dirty="0" err="1">
                <a:solidFill>
                  <a:schemeClr val="dk1"/>
                </a:solidFill>
              </a:rPr>
              <a:t>суток</a:t>
            </a:r>
            <a:r>
              <a:rPr lang="en-US" sz="1600" dirty="0">
                <a:solidFill>
                  <a:schemeClr val="dk1"/>
                </a:solidFill>
              </a:rPr>
              <a:t> </a:t>
            </a:r>
            <a:r>
              <a:rPr lang="en-US" sz="1600" dirty="0" err="1">
                <a:solidFill>
                  <a:schemeClr val="dk1"/>
                </a:solidFill>
              </a:rPr>
              <a:t>входные</a:t>
            </a:r>
            <a:r>
              <a:rPr lang="en-US" sz="1600" dirty="0">
                <a:solidFill>
                  <a:schemeClr val="dk1"/>
                </a:solidFill>
              </a:rPr>
              <a:t> </a:t>
            </a:r>
            <a:r>
              <a:rPr lang="en-US" sz="1600" dirty="0" err="1">
                <a:solidFill>
                  <a:schemeClr val="dk1"/>
                </a:solidFill>
              </a:rPr>
              <a:t>двери</a:t>
            </a:r>
            <a:r>
              <a:rPr lang="en-US" sz="1600" dirty="0">
                <a:solidFill>
                  <a:schemeClr val="dk1"/>
                </a:solidFill>
              </a:rPr>
              <a:t> </a:t>
            </a:r>
            <a:r>
              <a:rPr lang="en-US" sz="1600" dirty="0" err="1">
                <a:solidFill>
                  <a:schemeClr val="dk1"/>
                </a:solidFill>
              </a:rPr>
              <a:t>открываются</a:t>
            </a:r>
            <a:r>
              <a:rPr lang="en-US" sz="1600" dirty="0">
                <a:solidFill>
                  <a:schemeClr val="dk1"/>
                </a:solidFill>
              </a:rPr>
              <a:t> </a:t>
            </a:r>
            <a:r>
              <a:rPr lang="en-US" sz="1600" dirty="0" err="1">
                <a:solidFill>
                  <a:schemeClr val="dk1"/>
                </a:solidFill>
              </a:rPr>
              <a:t>охранником</a:t>
            </a:r>
            <a:r>
              <a:rPr lang="en-US" sz="1600" dirty="0">
                <a:solidFill>
                  <a:schemeClr val="dk1"/>
                </a:solidFill>
              </a:rPr>
              <a:t> </a:t>
            </a:r>
            <a:r>
              <a:rPr lang="en-US" sz="1600" dirty="0" err="1">
                <a:solidFill>
                  <a:schemeClr val="dk1"/>
                </a:solidFill>
              </a:rPr>
              <a:t>по</a:t>
            </a:r>
            <a:r>
              <a:rPr lang="en-US" sz="1600" dirty="0">
                <a:solidFill>
                  <a:schemeClr val="dk1"/>
                </a:solidFill>
              </a:rPr>
              <a:t> </a:t>
            </a:r>
            <a:r>
              <a:rPr lang="en-US" sz="1600" dirty="0" err="1">
                <a:solidFill>
                  <a:schemeClr val="dk1"/>
                </a:solidFill>
              </a:rPr>
              <a:t>звонку</a:t>
            </a:r>
            <a:r>
              <a:rPr lang="en-US" sz="1600" dirty="0">
                <a:solidFill>
                  <a:schemeClr val="dk1"/>
                </a:solidFill>
              </a:rPr>
              <a:t> </a:t>
            </a:r>
            <a:r>
              <a:rPr lang="en-US" sz="1600" dirty="0" err="1">
                <a:solidFill>
                  <a:schemeClr val="dk1"/>
                </a:solidFill>
              </a:rPr>
              <a:t>прибывшего</a:t>
            </a:r>
            <a:endParaRPr sz="1600" b="0" i="0" u="none" strike="noStrike" cap="none" dirty="0">
              <a:solidFill>
                <a:schemeClr val="dk1"/>
              </a:solidFill>
              <a:latin typeface="Calibri"/>
              <a:ea typeface="Calibri"/>
              <a:cs typeface="Calibri"/>
            </a:endParaRPr>
          </a:p>
        </p:txBody>
      </p:sp>
      <p:cxnSp>
        <p:nvCxnSpPr>
          <p:cNvPr id="13" name="Google Shape;630;g1bc6e687a7d_0_1525"/>
          <p:cNvCxnSpPr>
            <a:cxnSpLocks/>
          </p:cNvCxnSpPr>
          <p:nvPr/>
        </p:nvCxnSpPr>
        <p:spPr bwMode="auto">
          <a:xfrm>
            <a:off x="1652895" y="6080177"/>
            <a:ext cx="4870200" cy="0"/>
          </a:xfrm>
          <a:prstGeom prst="straightConnector1">
            <a:avLst/>
          </a:prstGeom>
          <a:noFill/>
          <a:ln w="9525" cap="flat" cmpd="sng">
            <a:solidFill>
              <a:srgbClr val="D8D8D8"/>
            </a:solidFill>
            <a:prstDash val="solid"/>
            <a:miter lim="800000"/>
            <a:headEnd type="none" w="sm" len="sm"/>
            <a:tailEnd type="none" w="sm" len="sm"/>
          </a:ln>
        </p:spPr>
      </p:cxnSp>
      <p:sp>
        <p:nvSpPr>
          <p:cNvPr id="14" name="Google Shape;631;g1bc6e687a7d_0_1525"/>
          <p:cNvSpPr/>
          <p:nvPr/>
        </p:nvSpPr>
        <p:spPr bwMode="auto">
          <a:xfrm>
            <a:off x="7875451" y="1580175"/>
            <a:ext cx="3902100" cy="1035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a:solidFill>
                  <a:schemeClr val="dk1"/>
                </a:solidFill>
              </a:rPr>
              <a:t>после окончания рабочего дня регулярно проверять внутренние помещения организации образования и каждые два часа обходить территорию учреждения, обращать внимание на посторонние и подозрительные предметы</a:t>
            </a:r>
            <a:endParaRPr sz="1600" b="0" i="0" u="none" strike="noStrike" cap="none">
              <a:solidFill>
                <a:schemeClr val="dk1"/>
              </a:solidFill>
              <a:latin typeface="Calibri"/>
              <a:ea typeface="Calibri"/>
              <a:cs typeface="Calibri"/>
            </a:endParaRPr>
          </a:p>
        </p:txBody>
      </p:sp>
      <p:cxnSp>
        <p:nvCxnSpPr>
          <p:cNvPr id="15" name="Google Shape;632;g1bc6e687a7d_0_1525"/>
          <p:cNvCxnSpPr>
            <a:cxnSpLocks/>
          </p:cNvCxnSpPr>
          <p:nvPr/>
        </p:nvCxnSpPr>
        <p:spPr bwMode="auto">
          <a:xfrm>
            <a:off x="7886208" y="3467175"/>
            <a:ext cx="3955500" cy="0"/>
          </a:xfrm>
          <a:prstGeom prst="straightConnector1">
            <a:avLst/>
          </a:prstGeom>
          <a:noFill/>
          <a:ln w="9525" cap="flat" cmpd="sng">
            <a:solidFill>
              <a:srgbClr val="D8D8D8"/>
            </a:solidFill>
            <a:prstDash val="solid"/>
            <a:miter lim="800000"/>
            <a:headEnd type="none" w="sm" len="sm"/>
            <a:tailEnd type="none" w="sm" len="sm"/>
          </a:ln>
        </p:spPr>
      </p:cxnSp>
      <p:sp>
        <p:nvSpPr>
          <p:cNvPr id="16" name="Google Shape;633;g1bc6e687a7d_0_1525"/>
          <p:cNvSpPr/>
          <p:nvPr/>
        </p:nvSpPr>
        <p:spPr bwMode="auto">
          <a:xfrm>
            <a:off x="7875450" y="3596285"/>
            <a:ext cx="3902100" cy="11943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a:solidFill>
                  <a:schemeClr val="dk1"/>
                </a:solidFill>
              </a:rPr>
              <a:t>о всех обнаруженных нарушениях немедленно докладывать руководителю организации образования и своим непосредственным начальникам в охранном предприятии</a:t>
            </a:r>
            <a:endParaRPr sz="1600" b="0" i="0" u="none" strike="noStrike" cap="none">
              <a:solidFill>
                <a:schemeClr val="dk1"/>
              </a:solidFill>
              <a:latin typeface="Calibri"/>
              <a:ea typeface="Calibri"/>
              <a:cs typeface="Calibri"/>
            </a:endParaRPr>
          </a:p>
        </p:txBody>
      </p:sp>
      <p:cxnSp>
        <p:nvCxnSpPr>
          <p:cNvPr id="17" name="Google Shape;634;g1bc6e687a7d_0_1525"/>
          <p:cNvCxnSpPr>
            <a:cxnSpLocks/>
          </p:cNvCxnSpPr>
          <p:nvPr/>
        </p:nvCxnSpPr>
        <p:spPr bwMode="auto">
          <a:xfrm>
            <a:off x="7886208" y="5234981"/>
            <a:ext cx="3955500" cy="0"/>
          </a:xfrm>
          <a:prstGeom prst="straightConnector1">
            <a:avLst/>
          </a:prstGeom>
          <a:noFill/>
          <a:ln w="9525" cap="flat" cmpd="sng">
            <a:solidFill>
              <a:srgbClr val="D8D8D8"/>
            </a:solidFill>
            <a:prstDash val="solid"/>
            <a:miter lim="800000"/>
            <a:headEnd type="none" w="sm" len="sm"/>
            <a:tailEnd type="none" w="sm" len="sm"/>
          </a:ln>
        </p:spPr>
      </p:cxnSp>
      <p:sp>
        <p:nvSpPr>
          <p:cNvPr id="18" name="Google Shape;635;g1bc6e687a7d_0_1525"/>
          <p:cNvSpPr/>
          <p:nvPr/>
        </p:nvSpPr>
        <p:spPr bwMode="auto">
          <a:xfrm>
            <a:off x="0" y="6281725"/>
            <a:ext cx="12239700" cy="11943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636;g1bc6e687a7d_0_1525"/>
          <p:cNvSpPr/>
          <p:nvPr/>
        </p:nvSpPr>
        <p:spPr bwMode="auto">
          <a:xfrm>
            <a:off x="585975" y="6509575"/>
            <a:ext cx="11068200" cy="738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700" b="1" dirty="0" err="1">
                <a:solidFill>
                  <a:schemeClr val="dk1"/>
                </a:solidFill>
              </a:rPr>
              <a:t>Примечание</a:t>
            </a:r>
            <a:r>
              <a:rPr lang="en-US" sz="1700" b="1" dirty="0">
                <a:solidFill>
                  <a:schemeClr val="dk1"/>
                </a:solidFill>
              </a:rPr>
              <a:t>: </a:t>
            </a:r>
            <a:r>
              <a:rPr lang="en-US" sz="1500" b="1" dirty="0" err="1">
                <a:solidFill>
                  <a:schemeClr val="dk1"/>
                </a:solidFill>
              </a:rPr>
              <a:t>Каждый</a:t>
            </a:r>
            <a:r>
              <a:rPr lang="en-US" sz="1500" b="1" dirty="0">
                <a:solidFill>
                  <a:schemeClr val="dk1"/>
                </a:solidFill>
              </a:rPr>
              <a:t> </a:t>
            </a:r>
            <a:r>
              <a:rPr lang="en-US" sz="1500" b="1" dirty="0" err="1">
                <a:solidFill>
                  <a:schemeClr val="dk1"/>
                </a:solidFill>
              </a:rPr>
              <a:t>сотрудник</a:t>
            </a:r>
            <a:r>
              <a:rPr lang="en-US" sz="1500" b="1" dirty="0">
                <a:solidFill>
                  <a:schemeClr val="dk1"/>
                </a:solidFill>
              </a:rPr>
              <a:t> и </a:t>
            </a:r>
            <a:r>
              <a:rPr lang="en-US" sz="1500" b="1" dirty="0" err="1">
                <a:solidFill>
                  <a:schemeClr val="dk1"/>
                </a:solidFill>
              </a:rPr>
              <a:t>обучающийся</a:t>
            </a:r>
            <a:r>
              <a:rPr lang="en-US" sz="1500" b="1" dirty="0">
                <a:solidFill>
                  <a:schemeClr val="dk1"/>
                </a:solidFill>
              </a:rPr>
              <a:t> при </a:t>
            </a:r>
            <a:r>
              <a:rPr lang="en-US" sz="1500" b="1" dirty="0" err="1">
                <a:solidFill>
                  <a:schemeClr val="dk1"/>
                </a:solidFill>
              </a:rPr>
              <a:t>обнаружении</a:t>
            </a:r>
            <a:r>
              <a:rPr lang="en-US" sz="1500" b="1" dirty="0">
                <a:solidFill>
                  <a:schemeClr val="dk1"/>
                </a:solidFill>
              </a:rPr>
              <a:t> </a:t>
            </a:r>
            <a:r>
              <a:rPr lang="en-US" sz="1500" b="1" dirty="0" err="1">
                <a:solidFill>
                  <a:schemeClr val="dk1"/>
                </a:solidFill>
              </a:rPr>
              <a:t>недостатков</a:t>
            </a:r>
            <a:r>
              <a:rPr lang="en-US" sz="1500" b="1" dirty="0">
                <a:solidFill>
                  <a:schemeClr val="dk1"/>
                </a:solidFill>
              </a:rPr>
              <a:t> и </a:t>
            </a:r>
            <a:r>
              <a:rPr lang="en-US" sz="1500" b="1" dirty="0" err="1">
                <a:solidFill>
                  <a:schemeClr val="dk1"/>
                </a:solidFill>
              </a:rPr>
              <a:t>нарушений</a:t>
            </a:r>
            <a:r>
              <a:rPr lang="en-US" sz="1500" b="1" dirty="0">
                <a:solidFill>
                  <a:schemeClr val="dk1"/>
                </a:solidFill>
              </a:rPr>
              <a:t>, </a:t>
            </a:r>
            <a:r>
              <a:rPr lang="en-US" sz="1500" b="1" dirty="0" err="1">
                <a:solidFill>
                  <a:schemeClr val="dk1"/>
                </a:solidFill>
              </a:rPr>
              <a:t>касающихся</a:t>
            </a:r>
            <a:r>
              <a:rPr lang="en-US" sz="1500" b="1" dirty="0">
                <a:solidFill>
                  <a:schemeClr val="dk1"/>
                </a:solidFill>
              </a:rPr>
              <a:t> </a:t>
            </a:r>
            <a:r>
              <a:rPr lang="en-US" sz="1500" b="1" dirty="0" err="1">
                <a:solidFill>
                  <a:schemeClr val="dk1"/>
                </a:solidFill>
              </a:rPr>
              <a:t>обеспечения</a:t>
            </a:r>
            <a:r>
              <a:rPr lang="en-US" sz="1500" b="1" dirty="0">
                <a:solidFill>
                  <a:schemeClr val="dk1"/>
                </a:solidFill>
              </a:rPr>
              <a:t> </a:t>
            </a:r>
            <a:r>
              <a:rPr lang="en-US" sz="1500" b="1" dirty="0" err="1">
                <a:solidFill>
                  <a:schemeClr val="dk1"/>
                </a:solidFill>
              </a:rPr>
              <a:t>безопасности</a:t>
            </a:r>
            <a:r>
              <a:rPr lang="en-US" sz="1500" b="1" dirty="0">
                <a:solidFill>
                  <a:schemeClr val="dk1"/>
                </a:solidFill>
              </a:rPr>
              <a:t> в </a:t>
            </a:r>
            <a:r>
              <a:rPr lang="en-US" sz="1500" b="1" dirty="0" err="1">
                <a:solidFill>
                  <a:schemeClr val="dk1"/>
                </a:solidFill>
              </a:rPr>
              <a:t>учреждении</a:t>
            </a:r>
            <a:r>
              <a:rPr lang="en-US" sz="1500" b="1" dirty="0">
                <a:solidFill>
                  <a:schemeClr val="dk1"/>
                </a:solidFill>
              </a:rPr>
              <a:t>, </a:t>
            </a:r>
            <a:r>
              <a:rPr lang="en-US" sz="1500" b="1" dirty="0" err="1">
                <a:solidFill>
                  <a:schemeClr val="dk1"/>
                </a:solidFill>
              </a:rPr>
              <a:t>незамедлительно</a:t>
            </a:r>
            <a:r>
              <a:rPr lang="en-US" sz="1500" b="1" dirty="0">
                <a:solidFill>
                  <a:schemeClr val="dk1"/>
                </a:solidFill>
              </a:rPr>
              <a:t> </a:t>
            </a:r>
            <a:r>
              <a:rPr lang="en-US" sz="1500" b="1" dirty="0" err="1">
                <a:solidFill>
                  <a:schemeClr val="dk1"/>
                </a:solidFill>
              </a:rPr>
              <a:t>сообщает</a:t>
            </a:r>
            <a:r>
              <a:rPr lang="en-US" sz="1500" b="1" dirty="0">
                <a:solidFill>
                  <a:schemeClr val="dk1"/>
                </a:solidFill>
              </a:rPr>
              <a:t> </a:t>
            </a:r>
            <a:r>
              <a:rPr lang="en-US" sz="1500" b="1" dirty="0" err="1">
                <a:solidFill>
                  <a:schemeClr val="dk1"/>
                </a:solidFill>
              </a:rPr>
              <a:t>об</a:t>
            </a:r>
            <a:r>
              <a:rPr lang="en-US" sz="1500" b="1" dirty="0">
                <a:solidFill>
                  <a:schemeClr val="dk1"/>
                </a:solidFill>
              </a:rPr>
              <a:t> </a:t>
            </a:r>
            <a:r>
              <a:rPr lang="en-US" sz="1500" b="1" dirty="0" err="1">
                <a:solidFill>
                  <a:schemeClr val="dk1"/>
                </a:solidFill>
              </a:rPr>
              <a:t>этом</a:t>
            </a:r>
            <a:r>
              <a:rPr lang="en-US" sz="1500" b="1" dirty="0">
                <a:solidFill>
                  <a:schemeClr val="dk1"/>
                </a:solidFill>
              </a:rPr>
              <a:t> </a:t>
            </a:r>
            <a:r>
              <a:rPr lang="en-US" sz="1500" b="1" dirty="0" err="1">
                <a:solidFill>
                  <a:schemeClr val="dk1"/>
                </a:solidFill>
              </a:rPr>
              <a:t>директору</a:t>
            </a:r>
            <a:r>
              <a:rPr lang="en-US" sz="1500" b="1" dirty="0">
                <a:solidFill>
                  <a:schemeClr val="dk1"/>
                </a:solidFill>
              </a:rPr>
              <a:t> </a:t>
            </a:r>
            <a:r>
              <a:rPr lang="en-US" sz="1500" b="1" dirty="0" err="1">
                <a:solidFill>
                  <a:schemeClr val="dk1"/>
                </a:solidFill>
              </a:rPr>
              <a:t>школы</a:t>
            </a:r>
            <a:r>
              <a:rPr lang="en-US" sz="1500" b="1" dirty="0">
                <a:solidFill>
                  <a:schemeClr val="dk1"/>
                </a:solidFill>
              </a:rPr>
              <a:t> </a:t>
            </a:r>
            <a:r>
              <a:rPr lang="en-US" sz="1500" b="1" dirty="0" err="1">
                <a:solidFill>
                  <a:schemeClr val="dk1"/>
                </a:solidFill>
              </a:rPr>
              <a:t>или</a:t>
            </a:r>
            <a:r>
              <a:rPr lang="en-US" sz="1500" b="1" dirty="0">
                <a:solidFill>
                  <a:schemeClr val="dk1"/>
                </a:solidFill>
              </a:rPr>
              <a:t> </a:t>
            </a:r>
            <a:r>
              <a:rPr lang="en-US" sz="1500" b="1" dirty="0" err="1">
                <a:solidFill>
                  <a:schemeClr val="dk1"/>
                </a:solidFill>
              </a:rPr>
              <a:t>его</a:t>
            </a:r>
            <a:r>
              <a:rPr lang="en-US" sz="1500" b="1" dirty="0">
                <a:solidFill>
                  <a:schemeClr val="dk1"/>
                </a:solidFill>
              </a:rPr>
              <a:t> </a:t>
            </a:r>
            <a:r>
              <a:rPr lang="en-US" sz="1500" b="1" dirty="0" err="1">
                <a:solidFill>
                  <a:schemeClr val="dk1"/>
                </a:solidFill>
              </a:rPr>
              <a:t>заместителю</a:t>
            </a:r>
            <a:r>
              <a:rPr lang="en-US" sz="1500" b="1" dirty="0">
                <a:solidFill>
                  <a:schemeClr val="dk1"/>
                </a:solidFill>
              </a:rPr>
              <a:t> </a:t>
            </a:r>
            <a:r>
              <a:rPr lang="en-US" sz="1500" b="1" dirty="0" err="1">
                <a:solidFill>
                  <a:schemeClr val="dk1"/>
                </a:solidFill>
              </a:rPr>
              <a:t>по</a:t>
            </a:r>
            <a:r>
              <a:rPr lang="en-US" sz="1500" b="1" dirty="0">
                <a:solidFill>
                  <a:schemeClr val="dk1"/>
                </a:solidFill>
              </a:rPr>
              <a:t> </a:t>
            </a:r>
            <a:r>
              <a:rPr lang="en-US" sz="1500" b="1" dirty="0" err="1">
                <a:solidFill>
                  <a:schemeClr val="dk1"/>
                </a:solidFill>
              </a:rPr>
              <a:t>безопасности</a:t>
            </a:r>
            <a:r>
              <a:rPr lang="en-US" sz="1500" b="1" dirty="0">
                <a:solidFill>
                  <a:schemeClr val="dk1"/>
                </a:solidFill>
              </a:rPr>
              <a:t>.</a:t>
            </a:r>
            <a:endParaRPr sz="1500" b="1" i="0" u="none" strike="noStrike" cap="none" dirty="0">
              <a:solidFill>
                <a:schemeClr val="dk1"/>
              </a:solidFill>
              <a:latin typeface="Arial"/>
              <a:ea typeface="Arial"/>
              <a:cs typeface="Arial"/>
            </a:endParaRPr>
          </a:p>
        </p:txBody>
      </p:sp>
      <p:pic>
        <p:nvPicPr>
          <p:cNvPr id="20" name="Google Shape;637;g1bc6e687a7d_0_1525" descr="F:\Преза ЕН\15 марта\011.png"/>
          <p:cNvPicPr/>
          <p:nvPr/>
        </p:nvPicPr>
        <p:blipFill>
          <a:blip r:embed="rId2">
            <a:alphaModFix/>
          </a:blip>
          <a:srcRect t="46927" b="44778"/>
          <a:stretch/>
        </p:blipFill>
        <p:spPr bwMode="auto">
          <a:xfrm rot="5400000">
            <a:off x="-693476" y="3676149"/>
            <a:ext cx="4426076" cy="112076"/>
          </a:xfrm>
          <a:prstGeom prst="rect">
            <a:avLst/>
          </a:prstGeom>
          <a:noFill/>
          <a:ln>
            <a:noFill/>
          </a:ln>
        </p:spPr>
      </p:pic>
      <p:pic>
        <p:nvPicPr>
          <p:cNvPr id="21" name="Google Shape;638;g1bc6e687a7d_0_1525" descr="F:\Преза ЕН\15 марта\011.png"/>
          <p:cNvPicPr/>
          <p:nvPr/>
        </p:nvPicPr>
        <p:blipFill>
          <a:blip r:embed="rId2">
            <a:alphaModFix/>
          </a:blip>
          <a:srcRect t="46927" b="44778"/>
          <a:stretch/>
        </p:blipFill>
        <p:spPr bwMode="auto">
          <a:xfrm rot="5400000">
            <a:off x="5565062" y="3676149"/>
            <a:ext cx="4426076" cy="112076"/>
          </a:xfrm>
          <a:prstGeom prst="rect">
            <a:avLst/>
          </a:prstGeom>
          <a:noFill/>
          <a:ln>
            <a:noFill/>
          </a:ln>
        </p:spPr>
      </p:pic>
      <p:pic>
        <p:nvPicPr>
          <p:cNvPr id="22" name="Google Shape;639;g1bc6e687a7d_0_1525"/>
          <p:cNvPicPr/>
          <p:nvPr/>
        </p:nvPicPr>
        <p:blipFill>
          <a:blip r:embed="rId3">
            <a:alphaModFix/>
          </a:blip>
          <a:srcRect l="63198" t="65102" r="6171"/>
          <a:stretch/>
        </p:blipFill>
        <p:spPr bwMode="auto">
          <a:xfrm flipH="1">
            <a:off x="76198" y="2799492"/>
            <a:ext cx="1242725" cy="1443444"/>
          </a:xfrm>
          <a:prstGeom prst="rect">
            <a:avLst/>
          </a:prstGeom>
          <a:noFill/>
          <a:ln>
            <a:noFill/>
          </a:ln>
        </p:spPr>
      </p:pic>
      <p:pic>
        <p:nvPicPr>
          <p:cNvPr id="23" name="Google Shape;640;g1bc6e687a7d_0_1525"/>
          <p:cNvPicPr/>
          <p:nvPr/>
        </p:nvPicPr>
        <p:blipFill>
          <a:blip r:embed="rId3">
            <a:alphaModFix/>
          </a:blip>
          <a:srcRect l="30890" t="65102" r="38480"/>
          <a:stretch/>
        </p:blipFill>
        <p:spPr bwMode="auto">
          <a:xfrm flipH="1">
            <a:off x="76198" y="4455569"/>
            <a:ext cx="1242725" cy="1443444"/>
          </a:xfrm>
          <a:prstGeom prst="rect">
            <a:avLst/>
          </a:prstGeom>
          <a:noFill/>
          <a:ln>
            <a:noFill/>
          </a:ln>
        </p:spPr>
      </p:pic>
      <p:pic>
        <p:nvPicPr>
          <p:cNvPr id="24" name="Google Shape;641;g1bc6e687a7d_0_1525"/>
          <p:cNvPicPr/>
          <p:nvPr/>
        </p:nvPicPr>
        <p:blipFill>
          <a:blip r:embed="rId3">
            <a:alphaModFix/>
          </a:blip>
          <a:srcRect t="64512" r="69370" b="2846"/>
          <a:stretch/>
        </p:blipFill>
        <p:spPr bwMode="auto">
          <a:xfrm flipH="1">
            <a:off x="76198" y="1472939"/>
            <a:ext cx="1242725" cy="1350109"/>
          </a:xfrm>
          <a:prstGeom prst="rect">
            <a:avLst/>
          </a:prstGeom>
          <a:noFill/>
          <a:ln>
            <a:noFill/>
          </a:ln>
        </p:spPr>
      </p:pic>
      <p:pic>
        <p:nvPicPr>
          <p:cNvPr id="25" name="Google Shape;642;g1bc6e687a7d_0_1525"/>
          <p:cNvPicPr/>
          <p:nvPr/>
        </p:nvPicPr>
        <p:blipFill>
          <a:blip r:embed="rId3">
            <a:alphaModFix/>
          </a:blip>
          <a:srcRect l="22094" t="15319" r="52999" b="59657"/>
          <a:stretch/>
        </p:blipFill>
        <p:spPr bwMode="auto">
          <a:xfrm flipH="1">
            <a:off x="6711550" y="1580175"/>
            <a:ext cx="1010500" cy="1035001"/>
          </a:xfrm>
          <a:prstGeom prst="rect">
            <a:avLst/>
          </a:prstGeom>
          <a:noFill/>
          <a:ln>
            <a:noFill/>
          </a:ln>
        </p:spPr>
      </p:pic>
      <p:pic>
        <p:nvPicPr>
          <p:cNvPr id="26" name="Google Shape;643;g1bc6e687a7d_0_1525"/>
          <p:cNvPicPr/>
          <p:nvPr/>
        </p:nvPicPr>
        <p:blipFill>
          <a:blip r:embed="rId3">
            <a:alphaModFix/>
          </a:blip>
          <a:srcRect l="47864" t="16094" r="27229" b="58881"/>
          <a:stretch/>
        </p:blipFill>
        <p:spPr bwMode="auto">
          <a:xfrm flipH="1">
            <a:off x="6692875" y="3400937"/>
            <a:ext cx="1010500" cy="1035001"/>
          </a:xfrm>
          <a:prstGeom prst="rect">
            <a:avLst/>
          </a:prstGeom>
          <a:noFill/>
          <a:ln>
            <a:noFill/>
          </a:ln>
        </p:spPr>
      </p:pic>
      <p:pic>
        <p:nvPicPr>
          <p:cNvPr id="27" name="Google Shape;644;g1bc6e687a7d_0_1525"/>
          <p:cNvPicPr/>
          <p:nvPr/>
        </p:nvPicPr>
        <p:blipFill>
          <a:blip r:embed="rId3">
            <a:alphaModFix/>
          </a:blip>
          <a:srcRect l="75094" t="12223" b="62753"/>
          <a:stretch/>
        </p:blipFill>
        <p:spPr bwMode="auto">
          <a:xfrm flipH="1">
            <a:off x="6627375" y="4848687"/>
            <a:ext cx="1010500" cy="1035001"/>
          </a:xfrm>
          <a:prstGeom prst="rect">
            <a:avLst/>
          </a:prstGeom>
          <a:noFill/>
          <a:ln>
            <a:noFill/>
          </a:ln>
        </p:spPr>
      </p:pic>
      <p:cxnSp>
        <p:nvCxnSpPr>
          <p:cNvPr id="28" name="Google Shape;645;g1bc6e687a7d_0_1525"/>
          <p:cNvCxnSpPr>
            <a:cxnSpLocks/>
          </p:cNvCxnSpPr>
          <p:nvPr/>
        </p:nvCxnSpPr>
        <p:spPr bwMode="auto">
          <a:xfrm>
            <a:off x="1078812" y="2823058"/>
            <a:ext cx="0" cy="320700"/>
          </a:xfrm>
          <a:prstGeom prst="straightConnector1">
            <a:avLst/>
          </a:prstGeom>
          <a:noFill/>
          <a:ln w="19050" cap="flat" cmpd="sng">
            <a:solidFill>
              <a:schemeClr val="dk1"/>
            </a:solidFill>
            <a:prstDash val="solid"/>
            <a:miter lim="800000"/>
            <a:headEnd type="none" w="sm" len="sm"/>
            <a:tailEnd type="triangle" w="med" len="med"/>
          </a:ln>
        </p:spPr>
      </p:cxnSp>
      <p:cxnSp>
        <p:nvCxnSpPr>
          <p:cNvPr id="29" name="Google Shape;646;g1bc6e687a7d_0_1525"/>
          <p:cNvCxnSpPr>
            <a:cxnSpLocks/>
          </p:cNvCxnSpPr>
          <p:nvPr/>
        </p:nvCxnSpPr>
        <p:spPr bwMode="auto">
          <a:xfrm>
            <a:off x="1078812" y="4331508"/>
            <a:ext cx="0" cy="320700"/>
          </a:xfrm>
          <a:prstGeom prst="straightConnector1">
            <a:avLst/>
          </a:prstGeom>
          <a:noFill/>
          <a:ln w="19050" cap="flat" cmpd="sng">
            <a:solidFill>
              <a:schemeClr val="dk1"/>
            </a:solidFill>
            <a:prstDash val="solid"/>
            <a:miter lim="800000"/>
            <a:headEnd type="none" w="sm" len="sm"/>
            <a:tailEnd type="triangle" w="med" len="med"/>
          </a:ln>
        </p:spPr>
      </p:cxnSp>
      <p:cxnSp>
        <p:nvCxnSpPr>
          <p:cNvPr id="30" name="Google Shape;647;g1bc6e687a7d_0_1525"/>
          <p:cNvCxnSpPr>
            <a:cxnSpLocks/>
          </p:cNvCxnSpPr>
          <p:nvPr/>
        </p:nvCxnSpPr>
        <p:spPr bwMode="auto">
          <a:xfrm>
            <a:off x="7216812" y="2746546"/>
            <a:ext cx="0" cy="599100"/>
          </a:xfrm>
          <a:prstGeom prst="straightConnector1">
            <a:avLst/>
          </a:prstGeom>
          <a:noFill/>
          <a:ln w="19050" cap="flat" cmpd="sng">
            <a:solidFill>
              <a:schemeClr val="dk1"/>
            </a:solidFill>
            <a:prstDash val="solid"/>
            <a:miter lim="800000"/>
            <a:headEnd type="none" w="sm" len="sm"/>
            <a:tailEnd type="triangle" w="med" len="med"/>
          </a:ln>
        </p:spPr>
      </p:cxnSp>
      <p:cxnSp>
        <p:nvCxnSpPr>
          <p:cNvPr id="31" name="Google Shape;648;g1bc6e687a7d_0_1525"/>
          <p:cNvCxnSpPr>
            <a:cxnSpLocks/>
          </p:cNvCxnSpPr>
          <p:nvPr/>
        </p:nvCxnSpPr>
        <p:spPr bwMode="auto">
          <a:xfrm>
            <a:off x="7216812" y="4376746"/>
            <a:ext cx="0" cy="599100"/>
          </a:xfrm>
          <a:prstGeom prst="straightConnector1">
            <a:avLst/>
          </a:prstGeom>
          <a:noFill/>
          <a:ln w="19050" cap="flat" cmpd="sng">
            <a:solidFill>
              <a:schemeClr val="dk1"/>
            </a:solidFill>
            <a:prstDash val="solid"/>
            <a:miter lim="800000"/>
            <a:headEnd type="none" w="sm" len="sm"/>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86;g1bc6e687a7d_0_0"/>
          <p:cNvSpPr/>
          <p:nvPr/>
        </p:nvSpPr>
        <p:spPr bwMode="auto">
          <a:xfrm>
            <a:off x="787226" y="452436"/>
            <a:ext cx="10786842" cy="535501"/>
          </a:xfrm>
          <a:prstGeom prst="rect">
            <a:avLst/>
          </a:prstGeom>
          <a:solidFill>
            <a:srgbClr val="DDEAF6"/>
          </a:solidFill>
          <a:ln>
            <a:noFill/>
          </a:ln>
        </p:spPr>
        <p:txBody>
          <a:bodyPr spcFirstLastPara="1" wrap="square" lIns="84473" tIns="42225" rIns="84473" bIns="42225" anchor="ctr" anchorCtr="0">
            <a:noAutofit/>
          </a:bodyPr>
          <a:lstStyle/>
          <a:p>
            <a:pPr algn="ctr" defTabSz="844896">
              <a:buSzPts val="1895"/>
              <a:defRPr/>
            </a:pPr>
            <a:endParaRPr sz="1800">
              <a:solidFill>
                <a:srgbClr val="FFFFFF"/>
              </a:solidFill>
              <a:latin typeface="Calibri"/>
              <a:ea typeface="Calibri"/>
              <a:cs typeface="Calibri"/>
            </a:endParaRPr>
          </a:p>
        </p:txBody>
      </p:sp>
      <p:sp>
        <p:nvSpPr>
          <p:cNvPr id="5" name="Google Shape;88;g1bc6e687a7d_0_0"/>
          <p:cNvSpPr/>
          <p:nvPr/>
        </p:nvSpPr>
        <p:spPr bwMode="auto">
          <a:xfrm>
            <a:off x="2625906" y="452437"/>
            <a:ext cx="6968259" cy="338700"/>
          </a:xfrm>
          <a:prstGeom prst="rect">
            <a:avLst/>
          </a:prstGeom>
          <a:noFill/>
          <a:ln>
            <a:noFill/>
          </a:ln>
        </p:spPr>
        <p:txBody>
          <a:bodyPr spcFirstLastPara="1" wrap="square" lIns="84473" tIns="42225" rIns="84473" bIns="42225" anchor="t" anchorCtr="0">
            <a:noAutofit/>
          </a:bodyPr>
          <a:lstStyle/>
          <a:p>
            <a:pPr algn="ctr" defTabSz="844896">
              <a:buSzPts val="1100"/>
              <a:defRPr/>
            </a:pPr>
            <a:r>
              <a:rPr lang="kk-KZ" sz="1800" b="1">
                <a:solidFill>
                  <a:srgbClr val="002060"/>
                </a:solidFill>
              </a:rPr>
              <a:t>СОДЕРЖАНИЕ</a:t>
            </a:r>
          </a:p>
        </p:txBody>
      </p:sp>
      <p:sp>
        <p:nvSpPr>
          <p:cNvPr id="6" name="Номер слайда 2"/>
          <p:cNvSpPr>
            <a:spLocks noGrp="1"/>
          </p:cNvSpPr>
          <p:nvPr>
            <p:ph type="sldNum" idx="12"/>
          </p:nvPr>
        </p:nvSpPr>
        <p:spPr bwMode="auto"/>
        <p:txBody>
          <a:bodyPr/>
          <a:lstStyle/>
          <a:p>
            <a:pPr defTabSz="844896">
              <a:defRPr/>
            </a:pPr>
            <a:r>
              <a:rPr lang="kk-KZ"/>
              <a:t>2</a:t>
            </a:r>
            <a:endParaRPr lang="en-US"/>
          </a:p>
        </p:txBody>
      </p:sp>
      <p:sp>
        <p:nvSpPr>
          <p:cNvPr id="7" name="Прямоугольник 3"/>
          <p:cNvSpPr/>
          <p:nvPr/>
        </p:nvSpPr>
        <p:spPr bwMode="auto">
          <a:xfrm>
            <a:off x="942340" y="1232208"/>
            <a:ext cx="10631728" cy="4524315"/>
          </a:xfrm>
          <a:prstGeom prst="rect">
            <a:avLst/>
          </a:prstGeom>
        </p:spPr>
        <p:txBody>
          <a:bodyPr wrap="square">
            <a:spAutoFit/>
          </a:bodyPr>
          <a:lstStyle/>
          <a:p>
            <a:pPr>
              <a:defRPr/>
            </a:pPr>
            <a:r>
              <a:rPr lang="ru-RU" sz="1800" i="1">
                <a:solidFill>
                  <a:srgbClr val="002060"/>
                </a:solidFill>
              </a:rPr>
              <a:t>1. </a:t>
            </a:r>
            <a:r>
              <a:rPr lang="ru-RU" sz="1800" b="1" i="1">
                <a:solidFill>
                  <a:srgbClr val="002060"/>
                </a:solidFill>
              </a:rPr>
              <a:t>АЛГОРИТМ</a:t>
            </a:r>
            <a:r>
              <a:rPr lang="ru-RU" sz="1800" i="1">
                <a:solidFill>
                  <a:srgbClr val="002060"/>
                </a:solidFill>
              </a:rPr>
              <a:t> оперативного реагирования на факты насилия детей</a:t>
            </a:r>
            <a:endParaRPr/>
          </a:p>
          <a:p>
            <a:pPr>
              <a:defRPr/>
            </a:pPr>
            <a:endParaRPr lang="ru-RU" sz="1800" i="1">
              <a:solidFill>
                <a:srgbClr val="002060"/>
              </a:solidFill>
            </a:endParaRPr>
          </a:p>
          <a:p>
            <a:pPr>
              <a:defRPr/>
            </a:pPr>
            <a:r>
              <a:rPr lang="ru-RU" sz="1800" i="1">
                <a:solidFill>
                  <a:srgbClr val="002060"/>
                </a:solidFill>
              </a:rPr>
              <a:t>2. </a:t>
            </a:r>
            <a:r>
              <a:rPr lang="ru-RU" sz="1800" b="1" i="1">
                <a:solidFill>
                  <a:srgbClr val="002060"/>
                </a:solidFill>
              </a:rPr>
              <a:t>АЛГОРИТМ </a:t>
            </a:r>
            <a:r>
              <a:rPr lang="ru-RU" sz="1800" i="1">
                <a:solidFill>
                  <a:srgbClr val="002060"/>
                </a:solidFill>
              </a:rPr>
              <a:t>действий  при обнаружении подозрительного предмета ………………….......4-6</a:t>
            </a:r>
            <a:endParaRPr/>
          </a:p>
          <a:p>
            <a:pPr>
              <a:defRPr/>
            </a:pPr>
            <a:endParaRPr lang="ru-RU" sz="1800" i="1">
              <a:solidFill>
                <a:srgbClr val="002060"/>
              </a:solidFill>
            </a:endParaRPr>
          </a:p>
          <a:p>
            <a:pPr>
              <a:defRPr/>
            </a:pPr>
            <a:r>
              <a:rPr lang="ru-RU" sz="1800" i="1">
                <a:solidFill>
                  <a:srgbClr val="002060"/>
                </a:solidFill>
              </a:rPr>
              <a:t>3. </a:t>
            </a:r>
            <a:r>
              <a:rPr lang="ru-RU" sz="1800" b="1" i="1">
                <a:solidFill>
                  <a:srgbClr val="002060"/>
                </a:solidFill>
              </a:rPr>
              <a:t>АЛГОРИ</a:t>
            </a:r>
            <a:r>
              <a:rPr lang="ru-RU" sz="1800" i="1">
                <a:solidFill>
                  <a:srgbClr val="002060"/>
                </a:solidFill>
              </a:rPr>
              <a:t>ТМ действий при вооруженном нападении на сотрудников, педагогов, обучающихся и воспитанников организаций образования ………………………………………………………….. 7-10</a:t>
            </a:r>
            <a:endParaRPr/>
          </a:p>
          <a:p>
            <a:pPr>
              <a:defRPr/>
            </a:pPr>
            <a:endParaRPr lang="ru-RU" sz="1800" i="1">
              <a:solidFill>
                <a:srgbClr val="002060"/>
              </a:solidFill>
            </a:endParaRPr>
          </a:p>
          <a:p>
            <a:pPr>
              <a:defRPr/>
            </a:pPr>
            <a:r>
              <a:rPr lang="ru-RU" sz="1800" i="1">
                <a:solidFill>
                  <a:srgbClr val="002060"/>
                </a:solidFill>
              </a:rPr>
              <a:t>4. </a:t>
            </a:r>
            <a:r>
              <a:rPr lang="ru-RU" sz="1800" b="1" i="1">
                <a:solidFill>
                  <a:srgbClr val="002060"/>
                </a:solidFill>
              </a:rPr>
              <a:t>АЛГОРИТМ</a:t>
            </a:r>
            <a:r>
              <a:rPr lang="ru-RU" sz="1800" i="1">
                <a:solidFill>
                  <a:srgbClr val="002060"/>
                </a:solidFill>
              </a:rPr>
              <a:t> действий при захвате заложников в организации образования …………….. 11-13</a:t>
            </a:r>
            <a:endParaRPr/>
          </a:p>
          <a:p>
            <a:pPr>
              <a:defRPr/>
            </a:pPr>
            <a:endParaRPr lang="ru-RU" sz="1800" i="1">
              <a:solidFill>
                <a:srgbClr val="002060"/>
              </a:solidFill>
            </a:endParaRPr>
          </a:p>
          <a:p>
            <a:pPr>
              <a:defRPr/>
            </a:pPr>
            <a:r>
              <a:rPr lang="ru-RU" sz="1800" i="1">
                <a:solidFill>
                  <a:srgbClr val="002060"/>
                </a:solidFill>
              </a:rPr>
              <a:t>5. </a:t>
            </a:r>
            <a:r>
              <a:rPr lang="ru-RU" sz="1800" b="1" i="1">
                <a:solidFill>
                  <a:srgbClr val="002060"/>
                </a:solidFill>
              </a:rPr>
              <a:t>АЛГОРИТМ</a:t>
            </a:r>
            <a:r>
              <a:rPr lang="ru-RU" sz="1800" i="1">
                <a:solidFill>
                  <a:srgbClr val="002060"/>
                </a:solidFill>
              </a:rPr>
              <a:t> действий при атаке организации образования террористами …………….. 14-15</a:t>
            </a:r>
            <a:endParaRPr/>
          </a:p>
          <a:p>
            <a:pPr>
              <a:defRPr/>
            </a:pPr>
            <a:endParaRPr lang="ru-RU" sz="1800" i="1">
              <a:solidFill>
                <a:srgbClr val="002060"/>
              </a:solidFill>
            </a:endParaRPr>
          </a:p>
          <a:p>
            <a:pPr>
              <a:defRPr/>
            </a:pPr>
            <a:r>
              <a:rPr lang="ru-RU" sz="1800" i="1">
                <a:solidFill>
                  <a:srgbClr val="002060"/>
                </a:solidFill>
              </a:rPr>
              <a:t>6. </a:t>
            </a:r>
            <a:r>
              <a:rPr lang="ru-RU" sz="1800" b="1" i="1">
                <a:solidFill>
                  <a:srgbClr val="002060"/>
                </a:solidFill>
              </a:rPr>
              <a:t>ПРАКТИЧЕСКИЕ МЕРОПРИЯТИЯ </a:t>
            </a:r>
            <a:r>
              <a:rPr lang="ru-RU" sz="1800" i="1">
                <a:solidFill>
                  <a:srgbClr val="002060"/>
                </a:solidFill>
              </a:rPr>
              <a:t>по предупреждению актов терроризма в организациях образования и на ее территории …………………………………………………………………... 16 - 19</a:t>
            </a:r>
            <a:endParaRPr/>
          </a:p>
          <a:p>
            <a:pPr>
              <a:defRPr/>
            </a:pPr>
            <a:endParaRPr lang="ru-RU" sz="1800" i="1">
              <a:solidFill>
                <a:srgbClr val="002060"/>
              </a:solidFill>
            </a:endParaRPr>
          </a:p>
          <a:p>
            <a:pPr>
              <a:defRPr/>
            </a:pPr>
            <a:r>
              <a:rPr lang="ru-RU" sz="1800" i="1">
                <a:solidFill>
                  <a:srgbClr val="002060"/>
                </a:solidFill>
              </a:rPr>
              <a:t>7. </a:t>
            </a:r>
            <a:r>
              <a:rPr lang="ru-RU" sz="1800" b="1" i="1">
                <a:solidFill>
                  <a:srgbClr val="002060"/>
                </a:solidFill>
              </a:rPr>
              <a:t>АЛГОРИТМ ДЕЙСТВИЙ </a:t>
            </a:r>
            <a:r>
              <a:rPr lang="ru-RU" sz="1800" i="1">
                <a:solidFill>
                  <a:srgbClr val="002060"/>
                </a:solidFill>
              </a:rPr>
              <a:t>сотрудников, обучающихся и воспитанников организаций образования при возникновении чрезвычайных ситуаций техногенного характера …..... 20 - 22</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653;g1bc6e687a7d_0_1609"/>
          <p:cNvSpPr/>
          <p:nvPr/>
        </p:nvSpPr>
        <p:spPr bwMode="auto">
          <a:xfrm>
            <a:off x="138025" y="92425"/>
            <a:ext cx="12101700" cy="9480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dirty="0">
                <a:solidFill>
                  <a:srgbClr val="002060"/>
                </a:solidFill>
              </a:rPr>
              <a:t>АЛГОРИТМ </a:t>
            </a:r>
            <a:br>
              <a:rPr lang="en-US" sz="1600" b="1" dirty="0">
                <a:solidFill>
                  <a:srgbClr val="002060"/>
                </a:solidFill>
              </a:rPr>
            </a:br>
            <a:r>
              <a:rPr lang="en-US" sz="1600" b="1" dirty="0">
                <a:solidFill>
                  <a:srgbClr val="002060"/>
                </a:solidFill>
              </a:rPr>
              <a:t>ДЕЙСТВИЙ СОТРУДНИКОВ, ОБУЧАЮЩИХСЯ И ВОСПИТАННИКОВ ОРГАНИЗАЦИЙ ОБРАЗОВАНИЯ </a:t>
            </a:r>
            <a:br>
              <a:rPr lang="en-US" sz="1600" b="1" dirty="0">
                <a:solidFill>
                  <a:srgbClr val="002060"/>
                </a:solidFill>
              </a:rPr>
            </a:br>
            <a:r>
              <a:rPr lang="en-US" sz="1600" b="1" dirty="0">
                <a:solidFill>
                  <a:srgbClr val="002060"/>
                </a:solidFill>
              </a:rPr>
              <a:t>ПРИ ВОЗНИКНОВЕНИИ ЧРЕЗВЫЧАЙНЫХ СИТУАЦИЙ ТЕХНОГЕННОГО ХАРАКТЕРА</a:t>
            </a:r>
            <a:endParaRPr sz="1600" b="1" dirty="0">
              <a:solidFill>
                <a:srgbClr val="002060"/>
              </a:solidFill>
            </a:endParaRPr>
          </a:p>
        </p:txBody>
      </p:sp>
      <p:sp>
        <p:nvSpPr>
          <p:cNvPr id="5" name="Google Shape;654;g1bc6e687a7d_0_1609"/>
          <p:cNvSpPr/>
          <p:nvPr/>
        </p:nvSpPr>
        <p:spPr bwMode="auto">
          <a:xfrm>
            <a:off x="1949375" y="1157296"/>
            <a:ext cx="8380200" cy="33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Возникновение пожара (взрыва)</a:t>
            </a:r>
            <a:endParaRPr sz="1600" b="1" i="0" u="none" strike="noStrike" cap="none">
              <a:solidFill>
                <a:schemeClr val="dk1"/>
              </a:solidFill>
              <a:latin typeface="Arial"/>
              <a:ea typeface="Arial"/>
              <a:cs typeface="Arial"/>
            </a:endParaRPr>
          </a:p>
        </p:txBody>
      </p:sp>
      <p:sp>
        <p:nvSpPr>
          <p:cNvPr id="6" name="Google Shape;655;g1bc6e687a7d_0_1609"/>
          <p:cNvSpPr/>
          <p:nvPr/>
        </p:nvSpPr>
        <p:spPr bwMode="auto">
          <a:xfrm>
            <a:off x="6848537" y="1998974"/>
            <a:ext cx="2390700" cy="18249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656;g1bc6e687a7d_0_1609"/>
          <p:cNvSpPr/>
          <p:nvPr/>
        </p:nvSpPr>
        <p:spPr bwMode="auto">
          <a:xfrm>
            <a:off x="3439958" y="1998974"/>
            <a:ext cx="3300000" cy="18249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657;g1bc6e687a7d_0_1609"/>
          <p:cNvSpPr/>
          <p:nvPr/>
        </p:nvSpPr>
        <p:spPr bwMode="auto">
          <a:xfrm>
            <a:off x="597150" y="1998974"/>
            <a:ext cx="2773800" cy="18249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658;g1bc6e687a7d_0_1609"/>
          <p:cNvSpPr/>
          <p:nvPr/>
        </p:nvSpPr>
        <p:spPr bwMode="auto">
          <a:xfrm>
            <a:off x="655150" y="2116684"/>
            <a:ext cx="2535900" cy="17073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немедленно сообщить об этом по телефону в государственную противопожарную службу (далее - ГПС) по номеру 101 или единую дежурно-диспетчерскую службу 112</a:t>
            </a:r>
            <a:endParaRPr sz="1300" b="0" i="0" u="none" strike="noStrike" cap="none">
              <a:solidFill>
                <a:schemeClr val="dk1"/>
              </a:solidFill>
              <a:latin typeface="Arial"/>
              <a:ea typeface="Arial"/>
              <a:cs typeface="Arial"/>
            </a:endParaRPr>
          </a:p>
        </p:txBody>
      </p:sp>
      <p:sp>
        <p:nvSpPr>
          <p:cNvPr id="10" name="Google Shape;659;g1bc6e687a7d_0_1609"/>
          <p:cNvSpPr/>
          <p:nvPr/>
        </p:nvSpPr>
        <p:spPr bwMode="auto">
          <a:xfrm>
            <a:off x="3613829" y="2299159"/>
            <a:ext cx="2967300" cy="1547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принять посильные меры по спасению и эвакуации людей, тушению пожара первичными средствами пожаротушения и сохранности материальных ценностей</a:t>
            </a:r>
            <a:endParaRPr sz="1300" b="0" i="0" u="none" strike="noStrike" cap="none">
              <a:solidFill>
                <a:schemeClr val="dk1"/>
              </a:solidFill>
              <a:latin typeface="Arial"/>
              <a:ea typeface="Arial"/>
              <a:cs typeface="Arial"/>
            </a:endParaRPr>
          </a:p>
        </p:txBody>
      </p:sp>
      <p:sp>
        <p:nvSpPr>
          <p:cNvPr id="11" name="Google Shape;660;g1bc6e687a7d_0_1609"/>
          <p:cNvSpPr/>
          <p:nvPr/>
        </p:nvSpPr>
        <p:spPr bwMode="auto">
          <a:xfrm>
            <a:off x="3146842" y="2827112"/>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2" name="Google Shape;661;g1bc6e687a7d_0_1609"/>
          <p:cNvSpPr/>
          <p:nvPr/>
        </p:nvSpPr>
        <p:spPr bwMode="auto">
          <a:xfrm>
            <a:off x="6509796" y="2827112"/>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3" name="Google Shape;662;g1bc6e687a7d_0_1609"/>
          <p:cNvSpPr/>
          <p:nvPr/>
        </p:nvSpPr>
        <p:spPr bwMode="auto">
          <a:xfrm>
            <a:off x="9369067" y="1998974"/>
            <a:ext cx="2610900" cy="18249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663;g1bc6e687a7d_0_1609"/>
          <p:cNvSpPr/>
          <p:nvPr/>
        </p:nvSpPr>
        <p:spPr bwMode="auto">
          <a:xfrm>
            <a:off x="9660928" y="2116684"/>
            <a:ext cx="2169300" cy="1547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dirty="0">
                <a:solidFill>
                  <a:schemeClr val="dk1"/>
                </a:solidFill>
              </a:rPr>
              <a:t>при необходимости </a:t>
            </a:r>
            <a:r>
              <a:rPr lang="en-US" sz="1300" dirty="0" err="1">
                <a:solidFill>
                  <a:schemeClr val="dk1"/>
                </a:solidFill>
              </a:rPr>
              <a:t>отключить</a:t>
            </a:r>
            <a:r>
              <a:rPr lang="en-US" sz="1300" dirty="0">
                <a:solidFill>
                  <a:schemeClr val="dk1"/>
                </a:solidFill>
              </a:rPr>
              <a:t> </a:t>
            </a:r>
            <a:r>
              <a:rPr lang="en-US" sz="1300" dirty="0" err="1">
                <a:solidFill>
                  <a:schemeClr val="dk1"/>
                </a:solidFill>
              </a:rPr>
              <a:t>электроэнергию</a:t>
            </a:r>
            <a:r>
              <a:rPr lang="en-US" sz="1300" dirty="0">
                <a:solidFill>
                  <a:schemeClr val="dk1"/>
                </a:solidFill>
              </a:rPr>
              <a:t> (за </a:t>
            </a:r>
            <a:r>
              <a:rPr lang="en-US" sz="1300" dirty="0" err="1">
                <a:solidFill>
                  <a:schemeClr val="dk1"/>
                </a:solidFill>
              </a:rPr>
              <a:t>исключением</a:t>
            </a:r>
            <a:r>
              <a:rPr lang="en-US" sz="1300" dirty="0">
                <a:solidFill>
                  <a:schemeClr val="dk1"/>
                </a:solidFill>
              </a:rPr>
              <a:t> </a:t>
            </a:r>
            <a:r>
              <a:rPr lang="en-US" sz="1300" dirty="0" err="1">
                <a:solidFill>
                  <a:schemeClr val="dk1"/>
                </a:solidFill>
              </a:rPr>
              <a:t>систем</a:t>
            </a:r>
            <a:r>
              <a:rPr lang="en-US" sz="1300" dirty="0">
                <a:solidFill>
                  <a:schemeClr val="dk1"/>
                </a:solidFill>
              </a:rPr>
              <a:t> </a:t>
            </a:r>
            <a:r>
              <a:rPr lang="en-US" sz="1300" dirty="0" err="1">
                <a:solidFill>
                  <a:schemeClr val="dk1"/>
                </a:solidFill>
              </a:rPr>
              <a:t>противопожарной</a:t>
            </a:r>
            <a:r>
              <a:rPr lang="en-US" sz="1300" dirty="0">
                <a:solidFill>
                  <a:schemeClr val="dk1"/>
                </a:solidFill>
              </a:rPr>
              <a:t> </a:t>
            </a:r>
            <a:r>
              <a:rPr lang="en-US" sz="1300" dirty="0" err="1">
                <a:solidFill>
                  <a:schemeClr val="dk1"/>
                </a:solidFill>
              </a:rPr>
              <a:t>защиты</a:t>
            </a:r>
            <a:r>
              <a:rPr lang="en-US" sz="1300" dirty="0">
                <a:solidFill>
                  <a:schemeClr val="dk1"/>
                </a:solidFill>
              </a:rPr>
              <a:t>), </a:t>
            </a:r>
            <a:r>
              <a:rPr lang="en-US" sz="1300" dirty="0" err="1">
                <a:solidFill>
                  <a:schemeClr val="dk1"/>
                </a:solidFill>
              </a:rPr>
              <a:t>остановить</a:t>
            </a:r>
            <a:r>
              <a:rPr lang="en-US" sz="1300" dirty="0">
                <a:solidFill>
                  <a:schemeClr val="dk1"/>
                </a:solidFill>
              </a:rPr>
              <a:t> </a:t>
            </a:r>
            <a:r>
              <a:rPr lang="en-US" sz="1300" dirty="0" err="1">
                <a:solidFill>
                  <a:schemeClr val="dk1"/>
                </a:solidFill>
              </a:rPr>
              <a:t>работу</a:t>
            </a:r>
            <a:r>
              <a:rPr lang="en-US" sz="1300" dirty="0">
                <a:solidFill>
                  <a:schemeClr val="dk1"/>
                </a:solidFill>
              </a:rPr>
              <a:t> </a:t>
            </a:r>
            <a:r>
              <a:rPr lang="en-US" sz="1300" dirty="0" err="1">
                <a:solidFill>
                  <a:schemeClr val="dk1"/>
                </a:solidFill>
              </a:rPr>
              <a:t>систем</a:t>
            </a:r>
            <a:r>
              <a:rPr lang="en-US" sz="1300" dirty="0">
                <a:solidFill>
                  <a:schemeClr val="dk1"/>
                </a:solidFill>
              </a:rPr>
              <a:t> </a:t>
            </a:r>
            <a:r>
              <a:rPr lang="en-US" sz="1300" dirty="0" err="1">
                <a:solidFill>
                  <a:schemeClr val="dk1"/>
                </a:solidFill>
              </a:rPr>
              <a:t>вентиляции</a:t>
            </a:r>
            <a:endParaRPr sz="1300" b="0" i="0" u="none" strike="noStrike" cap="none" dirty="0">
              <a:solidFill>
                <a:schemeClr val="dk1"/>
              </a:solidFill>
              <a:latin typeface="Arial"/>
              <a:ea typeface="Arial"/>
              <a:cs typeface="Arial"/>
            </a:endParaRPr>
          </a:p>
        </p:txBody>
      </p:sp>
      <p:sp>
        <p:nvSpPr>
          <p:cNvPr id="15" name="Google Shape;664;g1bc6e687a7d_0_1609"/>
          <p:cNvSpPr/>
          <p:nvPr/>
        </p:nvSpPr>
        <p:spPr bwMode="auto">
          <a:xfrm>
            <a:off x="9091945" y="2827112"/>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6" name="Google Shape;665;g1bc6e687a7d_0_1609"/>
          <p:cNvSpPr/>
          <p:nvPr/>
        </p:nvSpPr>
        <p:spPr bwMode="auto">
          <a:xfrm>
            <a:off x="1507295" y="1608975"/>
            <a:ext cx="90261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t>Действия руководителя:</a:t>
            </a:r>
            <a:endParaRPr sz="1600" b="1" i="0" u="none" strike="noStrike" cap="none">
              <a:solidFill>
                <a:schemeClr val="dk1"/>
              </a:solidFill>
              <a:latin typeface="Arial"/>
              <a:ea typeface="Arial"/>
              <a:cs typeface="Arial"/>
            </a:endParaRPr>
          </a:p>
        </p:txBody>
      </p:sp>
      <p:sp>
        <p:nvSpPr>
          <p:cNvPr id="17" name="Google Shape;666;g1bc6e687a7d_0_1609"/>
          <p:cNvSpPr/>
          <p:nvPr/>
        </p:nvSpPr>
        <p:spPr bwMode="auto">
          <a:xfrm>
            <a:off x="6907685" y="2264838"/>
            <a:ext cx="2202000" cy="1375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dirty="0" err="1">
                <a:solidFill>
                  <a:schemeClr val="dk1"/>
                </a:solidFill>
              </a:rPr>
              <a:t>проверить</a:t>
            </a:r>
            <a:r>
              <a:rPr lang="en-US" sz="1300" dirty="0">
                <a:solidFill>
                  <a:schemeClr val="dk1"/>
                </a:solidFill>
              </a:rPr>
              <a:t> </a:t>
            </a:r>
            <a:r>
              <a:rPr lang="en-US" sz="1300" dirty="0" err="1">
                <a:solidFill>
                  <a:schemeClr val="dk1"/>
                </a:solidFill>
              </a:rPr>
              <a:t>включение</a:t>
            </a:r>
            <a:r>
              <a:rPr lang="en-US" sz="1300" dirty="0">
                <a:solidFill>
                  <a:schemeClr val="dk1"/>
                </a:solidFill>
              </a:rPr>
              <a:t> в </a:t>
            </a:r>
            <a:r>
              <a:rPr lang="en-US" sz="1300" dirty="0" err="1">
                <a:solidFill>
                  <a:schemeClr val="dk1"/>
                </a:solidFill>
              </a:rPr>
              <a:t>работу</a:t>
            </a:r>
            <a:r>
              <a:rPr lang="en-US" sz="1300" dirty="0">
                <a:solidFill>
                  <a:schemeClr val="dk1"/>
                </a:solidFill>
              </a:rPr>
              <a:t> </a:t>
            </a:r>
            <a:r>
              <a:rPr lang="en-US" sz="1300" dirty="0" err="1">
                <a:solidFill>
                  <a:schemeClr val="dk1"/>
                </a:solidFill>
              </a:rPr>
              <a:t>автоматических</a:t>
            </a:r>
            <a:r>
              <a:rPr lang="en-US" sz="1300" dirty="0">
                <a:solidFill>
                  <a:schemeClr val="dk1"/>
                </a:solidFill>
              </a:rPr>
              <a:t> </a:t>
            </a:r>
            <a:r>
              <a:rPr lang="en-US" sz="1300" dirty="0" err="1">
                <a:solidFill>
                  <a:schemeClr val="dk1"/>
                </a:solidFill>
              </a:rPr>
              <a:t>систем</a:t>
            </a:r>
            <a:r>
              <a:rPr lang="en-US" sz="1300" dirty="0">
                <a:solidFill>
                  <a:schemeClr val="dk1"/>
                </a:solidFill>
              </a:rPr>
              <a:t> </a:t>
            </a:r>
            <a:r>
              <a:rPr lang="en-US" sz="1300" dirty="0" err="1">
                <a:solidFill>
                  <a:schemeClr val="dk1"/>
                </a:solidFill>
              </a:rPr>
              <a:t>противопожарной</a:t>
            </a:r>
            <a:r>
              <a:rPr lang="en-US" sz="1300" dirty="0">
                <a:solidFill>
                  <a:schemeClr val="dk1"/>
                </a:solidFill>
              </a:rPr>
              <a:t> </a:t>
            </a:r>
            <a:r>
              <a:rPr lang="en-US" sz="1300" dirty="0" err="1">
                <a:solidFill>
                  <a:schemeClr val="dk1"/>
                </a:solidFill>
              </a:rPr>
              <a:t>защиты</a:t>
            </a:r>
            <a:r>
              <a:rPr lang="en-US" sz="1300" dirty="0">
                <a:solidFill>
                  <a:schemeClr val="dk1"/>
                </a:solidFill>
              </a:rPr>
              <a:t> (</a:t>
            </a:r>
            <a:r>
              <a:rPr lang="en-US" sz="1300" dirty="0" err="1">
                <a:solidFill>
                  <a:schemeClr val="dk1"/>
                </a:solidFill>
              </a:rPr>
              <a:t>оповещения</a:t>
            </a:r>
            <a:r>
              <a:rPr lang="en-US" sz="1300" dirty="0">
                <a:solidFill>
                  <a:schemeClr val="dk1"/>
                </a:solidFill>
              </a:rPr>
              <a:t> </a:t>
            </a:r>
            <a:r>
              <a:rPr lang="en-US" sz="1300" dirty="0" err="1">
                <a:solidFill>
                  <a:schemeClr val="dk1"/>
                </a:solidFill>
              </a:rPr>
              <a:t>людей</a:t>
            </a:r>
            <a:r>
              <a:rPr lang="en-US" sz="1300" dirty="0">
                <a:solidFill>
                  <a:schemeClr val="dk1"/>
                </a:solidFill>
              </a:rPr>
              <a:t> при </a:t>
            </a:r>
            <a:r>
              <a:rPr lang="en-US" sz="1300" dirty="0" err="1">
                <a:solidFill>
                  <a:schemeClr val="dk1"/>
                </a:solidFill>
              </a:rPr>
              <a:t>пожаре</a:t>
            </a:r>
            <a:r>
              <a:rPr lang="en-US" sz="1300" dirty="0">
                <a:solidFill>
                  <a:schemeClr val="dk1"/>
                </a:solidFill>
              </a:rPr>
              <a:t>)</a:t>
            </a:r>
            <a:endParaRPr sz="1300" b="0" i="0" u="none" strike="noStrike" cap="none" dirty="0">
              <a:solidFill>
                <a:schemeClr val="dk1"/>
              </a:solidFill>
              <a:latin typeface="Arial"/>
              <a:ea typeface="Arial"/>
              <a:cs typeface="Arial"/>
            </a:endParaRPr>
          </a:p>
        </p:txBody>
      </p:sp>
      <p:sp>
        <p:nvSpPr>
          <p:cNvPr id="18" name="Google Shape;667;g1bc6e687a7d_0_1609"/>
          <p:cNvSpPr/>
          <p:nvPr/>
        </p:nvSpPr>
        <p:spPr bwMode="auto">
          <a:xfrm>
            <a:off x="6022132" y="3920300"/>
            <a:ext cx="2610900" cy="16215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668;g1bc6e687a7d_0_1609"/>
          <p:cNvSpPr/>
          <p:nvPr/>
        </p:nvSpPr>
        <p:spPr bwMode="auto">
          <a:xfrm>
            <a:off x="2970751" y="3920300"/>
            <a:ext cx="2967300" cy="16215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669;g1bc6e687a7d_0_1609"/>
          <p:cNvSpPr/>
          <p:nvPr/>
        </p:nvSpPr>
        <p:spPr bwMode="auto">
          <a:xfrm>
            <a:off x="115167" y="3920300"/>
            <a:ext cx="2773800" cy="16215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1" name="Google Shape;670;g1bc6e687a7d_0_1609"/>
          <p:cNvSpPr/>
          <p:nvPr/>
        </p:nvSpPr>
        <p:spPr bwMode="auto">
          <a:xfrm>
            <a:off x="173167" y="4156188"/>
            <a:ext cx="2715900" cy="11943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dirty="0" err="1">
                <a:solidFill>
                  <a:schemeClr val="dk1"/>
                </a:solidFill>
              </a:rPr>
              <a:t>выполнить</a:t>
            </a:r>
            <a:r>
              <a:rPr lang="en-US" sz="1300" dirty="0">
                <a:solidFill>
                  <a:schemeClr val="dk1"/>
                </a:solidFill>
              </a:rPr>
              <a:t> </a:t>
            </a:r>
            <a:r>
              <a:rPr lang="en-US" sz="1300" dirty="0" err="1">
                <a:solidFill>
                  <a:schemeClr val="dk1"/>
                </a:solidFill>
              </a:rPr>
              <a:t>другие</a:t>
            </a:r>
            <a:r>
              <a:rPr lang="en-US" sz="1300" dirty="0">
                <a:solidFill>
                  <a:schemeClr val="dk1"/>
                </a:solidFill>
              </a:rPr>
              <a:t> </a:t>
            </a:r>
            <a:r>
              <a:rPr lang="en-US" sz="1300" dirty="0" err="1">
                <a:solidFill>
                  <a:schemeClr val="dk1"/>
                </a:solidFill>
              </a:rPr>
              <a:t>мероприятия</a:t>
            </a:r>
            <a:r>
              <a:rPr lang="en-US" sz="1300" dirty="0">
                <a:solidFill>
                  <a:schemeClr val="dk1"/>
                </a:solidFill>
              </a:rPr>
              <a:t>, </a:t>
            </a:r>
            <a:r>
              <a:rPr lang="en-US" sz="1300" dirty="0" err="1">
                <a:solidFill>
                  <a:schemeClr val="dk1"/>
                </a:solidFill>
              </a:rPr>
              <a:t>способствующие</a:t>
            </a:r>
            <a:r>
              <a:rPr lang="en-US" sz="1300" dirty="0">
                <a:solidFill>
                  <a:schemeClr val="dk1"/>
                </a:solidFill>
              </a:rPr>
              <a:t> </a:t>
            </a:r>
            <a:r>
              <a:rPr lang="en-US" sz="1300" dirty="0" err="1">
                <a:solidFill>
                  <a:schemeClr val="dk1"/>
                </a:solidFill>
              </a:rPr>
              <a:t>предотвращению</a:t>
            </a:r>
            <a:r>
              <a:rPr lang="en-US" sz="1300" dirty="0">
                <a:solidFill>
                  <a:schemeClr val="dk1"/>
                </a:solidFill>
              </a:rPr>
              <a:t> </a:t>
            </a:r>
            <a:r>
              <a:rPr lang="en-US" sz="1300" dirty="0" err="1">
                <a:solidFill>
                  <a:schemeClr val="dk1"/>
                </a:solidFill>
              </a:rPr>
              <a:t>развитию</a:t>
            </a:r>
            <a:r>
              <a:rPr lang="en-US" sz="1300" dirty="0">
                <a:solidFill>
                  <a:schemeClr val="dk1"/>
                </a:solidFill>
              </a:rPr>
              <a:t> </a:t>
            </a:r>
            <a:r>
              <a:rPr lang="en-US" sz="1300" dirty="0" err="1">
                <a:solidFill>
                  <a:schemeClr val="dk1"/>
                </a:solidFill>
              </a:rPr>
              <a:t>пожара</a:t>
            </a:r>
            <a:r>
              <a:rPr lang="en-US" sz="1300" dirty="0">
                <a:solidFill>
                  <a:schemeClr val="dk1"/>
                </a:solidFill>
              </a:rPr>
              <a:t> и </a:t>
            </a:r>
            <a:r>
              <a:rPr lang="en-US" sz="1300" dirty="0" err="1">
                <a:solidFill>
                  <a:schemeClr val="dk1"/>
                </a:solidFill>
              </a:rPr>
              <a:t>задымления</a:t>
            </a:r>
            <a:r>
              <a:rPr lang="en-US" sz="1300" dirty="0">
                <a:solidFill>
                  <a:schemeClr val="dk1"/>
                </a:solidFill>
              </a:rPr>
              <a:t> </a:t>
            </a:r>
            <a:r>
              <a:rPr lang="en-US" sz="1300" dirty="0" err="1">
                <a:solidFill>
                  <a:schemeClr val="dk1"/>
                </a:solidFill>
              </a:rPr>
              <a:t>помещений</a:t>
            </a:r>
            <a:r>
              <a:rPr lang="en-US" sz="1300" dirty="0">
                <a:solidFill>
                  <a:schemeClr val="dk1"/>
                </a:solidFill>
              </a:rPr>
              <a:t> здания</a:t>
            </a:r>
            <a:endParaRPr sz="1300" b="0" i="0" u="none" strike="noStrike" cap="none" dirty="0">
              <a:solidFill>
                <a:schemeClr val="dk1"/>
              </a:solidFill>
              <a:latin typeface="Arial"/>
              <a:ea typeface="Arial"/>
              <a:cs typeface="Arial"/>
            </a:endParaRPr>
          </a:p>
        </p:txBody>
      </p:sp>
      <p:sp>
        <p:nvSpPr>
          <p:cNvPr id="22" name="Google Shape;671;g1bc6e687a7d_0_1609"/>
          <p:cNvSpPr/>
          <p:nvPr/>
        </p:nvSpPr>
        <p:spPr bwMode="auto">
          <a:xfrm>
            <a:off x="3127093" y="4161413"/>
            <a:ext cx="2668199" cy="1375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осуществлять общее руководство по тушению пожара (с учетом специфических особенностей объекта) до прибытия подразделения ГПС</a:t>
            </a:r>
            <a:endParaRPr sz="1300" b="0" i="0" u="none" strike="noStrike" cap="none">
              <a:solidFill>
                <a:schemeClr val="dk1"/>
              </a:solidFill>
              <a:latin typeface="Arial"/>
              <a:ea typeface="Arial"/>
              <a:cs typeface="Arial"/>
            </a:endParaRPr>
          </a:p>
        </p:txBody>
      </p:sp>
      <p:sp>
        <p:nvSpPr>
          <p:cNvPr id="23" name="Google Shape;672;g1bc6e687a7d_0_1609"/>
          <p:cNvSpPr/>
          <p:nvPr/>
        </p:nvSpPr>
        <p:spPr bwMode="auto">
          <a:xfrm>
            <a:off x="2664861" y="4656132"/>
            <a:ext cx="454800" cy="3858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4" name="Google Shape;673;g1bc6e687a7d_0_1609"/>
          <p:cNvSpPr/>
          <p:nvPr/>
        </p:nvSpPr>
        <p:spPr bwMode="auto">
          <a:xfrm>
            <a:off x="5707902" y="4656132"/>
            <a:ext cx="454800" cy="3858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674;g1bc6e687a7d_0_1609"/>
          <p:cNvSpPr/>
          <p:nvPr/>
        </p:nvSpPr>
        <p:spPr bwMode="auto">
          <a:xfrm>
            <a:off x="8706760" y="3920300"/>
            <a:ext cx="2610900" cy="16215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6" name="Google Shape;675;g1bc6e687a7d_0_1609"/>
          <p:cNvSpPr/>
          <p:nvPr/>
        </p:nvSpPr>
        <p:spPr bwMode="auto">
          <a:xfrm>
            <a:off x="8815322" y="4024889"/>
            <a:ext cx="2535900" cy="1375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организовать встречу подразделений ГПС и оказать помощь в выборе кратчайшего пути для подъезда к очагу пожара и противопожарного водоснабжения</a:t>
            </a:r>
            <a:endParaRPr sz="1300" b="0" i="0" u="none" strike="noStrike" cap="none">
              <a:solidFill>
                <a:schemeClr val="dk1"/>
              </a:solidFill>
              <a:latin typeface="Arial"/>
              <a:ea typeface="Arial"/>
              <a:cs typeface="Arial"/>
            </a:endParaRPr>
          </a:p>
        </p:txBody>
      </p:sp>
      <p:sp>
        <p:nvSpPr>
          <p:cNvPr id="27" name="Google Shape;676;g1bc6e687a7d_0_1609"/>
          <p:cNvSpPr/>
          <p:nvPr/>
        </p:nvSpPr>
        <p:spPr bwMode="auto">
          <a:xfrm>
            <a:off x="8429638" y="4656132"/>
            <a:ext cx="454800" cy="3858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8" name="Google Shape;677;g1bc6e687a7d_0_1609"/>
          <p:cNvSpPr/>
          <p:nvPr/>
        </p:nvSpPr>
        <p:spPr bwMode="auto">
          <a:xfrm>
            <a:off x="6157700" y="4103725"/>
            <a:ext cx="2267100" cy="1375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обеспечить соблюдение требования безопасности сотрудниками, принимающими участие в тушении пожара</a:t>
            </a:r>
            <a:endParaRPr sz="1300" b="0" i="0" u="none" strike="noStrike" cap="none">
              <a:solidFill>
                <a:schemeClr val="dk1"/>
              </a:solidFill>
              <a:latin typeface="Arial"/>
              <a:ea typeface="Arial"/>
              <a:cs typeface="Arial"/>
            </a:endParaRPr>
          </a:p>
        </p:txBody>
      </p:sp>
      <p:sp>
        <p:nvSpPr>
          <p:cNvPr id="29" name="Google Shape;678;g1bc6e687a7d_0_1609"/>
          <p:cNvSpPr/>
          <p:nvPr/>
        </p:nvSpPr>
        <p:spPr bwMode="auto">
          <a:xfrm>
            <a:off x="0" y="6281725"/>
            <a:ext cx="12239700" cy="11943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0" name="Google Shape;679;g1bc6e687a7d_0_1609"/>
          <p:cNvSpPr/>
          <p:nvPr/>
        </p:nvSpPr>
        <p:spPr bwMode="auto">
          <a:xfrm>
            <a:off x="3245200" y="6436850"/>
            <a:ext cx="8380200" cy="1039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b="1">
                <a:solidFill>
                  <a:schemeClr val="dk1"/>
                </a:solidFill>
              </a:rPr>
              <a:t>Руководитель организации образования информирует руководителя тушения пожара о конструктивных особенностях объекта, прилегающих строений и сооружений, количестве и пожароопасных свойствах хранимых веществ – и других сведениях, необходимых для успешной ликвидации пожара, безопасности.</a:t>
            </a:r>
            <a:endParaRPr b="1" i="0" u="none" strike="noStrike" cap="none">
              <a:solidFill>
                <a:schemeClr val="dk1"/>
              </a:solidFill>
              <a:latin typeface="Arial"/>
              <a:ea typeface="Arial"/>
              <a:cs typeface="Arial"/>
            </a:endParaRPr>
          </a:p>
        </p:txBody>
      </p:sp>
      <p:sp>
        <p:nvSpPr>
          <p:cNvPr id="31" name="Google Shape;680;g1bc6e687a7d_0_1609"/>
          <p:cNvSpPr/>
          <p:nvPr/>
        </p:nvSpPr>
        <p:spPr bwMode="auto">
          <a:xfrm>
            <a:off x="653095" y="5874175"/>
            <a:ext cx="90261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solidFill>
                  <a:srgbClr val="980000"/>
                </a:solidFill>
              </a:rPr>
              <a:t>По прибытии пожарного подразделения</a:t>
            </a:r>
            <a:endParaRPr sz="1600" b="1" i="0" u="none" strike="noStrike" cap="none">
              <a:solidFill>
                <a:srgbClr val="980000"/>
              </a:solidFill>
              <a:latin typeface="Arial"/>
              <a:ea typeface="Arial"/>
              <a:cs typeface="Arial"/>
            </a:endParaRPr>
          </a:p>
        </p:txBody>
      </p:sp>
      <p:pic>
        <p:nvPicPr>
          <p:cNvPr id="32" name="Google Shape;681;g1bc6e687a7d_0_1609"/>
          <p:cNvPicPr/>
          <p:nvPr/>
        </p:nvPicPr>
        <p:blipFill>
          <a:blip r:embed="rId2">
            <a:alphaModFix/>
          </a:blip>
          <a:srcRect r="68210"/>
          <a:stretch/>
        </p:blipFill>
        <p:spPr bwMode="auto">
          <a:xfrm>
            <a:off x="389727" y="5874175"/>
            <a:ext cx="806150" cy="1477150"/>
          </a:xfrm>
          <a:prstGeom prst="rect">
            <a:avLst/>
          </a:prstGeom>
          <a:noFill/>
          <a:ln>
            <a:noFill/>
          </a:ln>
        </p:spPr>
      </p:pic>
      <p:pic>
        <p:nvPicPr>
          <p:cNvPr id="33" name="Google Shape;682;g1bc6e687a7d_0_1609"/>
          <p:cNvPicPr/>
          <p:nvPr/>
        </p:nvPicPr>
        <p:blipFill>
          <a:blip r:embed="rId2">
            <a:alphaModFix/>
          </a:blip>
          <a:srcRect l="68197" r="-3786"/>
          <a:stretch/>
        </p:blipFill>
        <p:spPr bwMode="auto">
          <a:xfrm>
            <a:off x="773924" y="5874175"/>
            <a:ext cx="902524" cy="1477150"/>
          </a:xfrm>
          <a:prstGeom prst="rect">
            <a:avLst/>
          </a:prstGeom>
          <a:noFill/>
          <a:ln>
            <a:noFill/>
          </a:ln>
        </p:spPr>
      </p:pic>
      <p:pic>
        <p:nvPicPr>
          <p:cNvPr id="34" name="Google Shape;683;g1bc6e687a7d_0_1609"/>
          <p:cNvPicPr/>
          <p:nvPr/>
        </p:nvPicPr>
        <p:blipFill>
          <a:blip r:embed="rId2">
            <a:alphaModFix/>
          </a:blip>
          <a:srcRect l="30301" r="34109"/>
          <a:stretch/>
        </p:blipFill>
        <p:spPr bwMode="auto">
          <a:xfrm>
            <a:off x="1290287" y="5874175"/>
            <a:ext cx="902524" cy="1477150"/>
          </a:xfrm>
          <a:prstGeom prst="rect">
            <a:avLst/>
          </a:prstGeom>
          <a:noFill/>
          <a:ln>
            <a:noFill/>
          </a:ln>
        </p:spPr>
      </p:pic>
      <p:pic>
        <p:nvPicPr>
          <p:cNvPr id="35" name="Google Shape;684;g1bc6e687a7d_0_1609"/>
          <p:cNvPicPr/>
          <p:nvPr/>
        </p:nvPicPr>
        <p:blipFill>
          <a:blip r:embed="rId3">
            <a:alphaModFix/>
          </a:blip>
          <a:stretch/>
        </p:blipFill>
        <p:spPr bwMode="auto">
          <a:xfrm flipH="1">
            <a:off x="2384900" y="5813950"/>
            <a:ext cx="806150" cy="1537374"/>
          </a:xfrm>
          <a:prstGeom prst="rect">
            <a:avLst/>
          </a:prstGeom>
          <a:noFill/>
          <a:ln>
            <a:noFill/>
          </a:ln>
        </p:spPr>
      </p:pic>
      <p:pic>
        <p:nvPicPr>
          <p:cNvPr id="36" name="Google Shape;685;g1bc6e687a7d_0_1609"/>
          <p:cNvPicPr/>
          <p:nvPr/>
        </p:nvPicPr>
        <p:blipFill>
          <a:blip r:embed="rId4">
            <a:alphaModFix/>
          </a:blip>
          <a:srcRect l="7670" r="-7668"/>
          <a:stretch/>
        </p:blipFill>
        <p:spPr bwMode="auto">
          <a:xfrm>
            <a:off x="11119385" y="4125767"/>
            <a:ext cx="806150" cy="1446507"/>
          </a:xfrm>
          <a:prstGeom prst="rect">
            <a:avLst/>
          </a:prstGeom>
          <a:noFill/>
          <a:ln>
            <a:noFill/>
          </a:ln>
        </p:spPr>
      </p:pic>
      <p:pic>
        <p:nvPicPr>
          <p:cNvPr id="37" name="Google Shape;686;g1bc6e687a7d_0_1609"/>
          <p:cNvPicPr/>
          <p:nvPr/>
        </p:nvPicPr>
        <p:blipFill>
          <a:blip r:embed="rId5">
            <a:alphaModFix/>
          </a:blip>
          <a:stretch/>
        </p:blipFill>
        <p:spPr bwMode="auto">
          <a:xfrm>
            <a:off x="0" y="2189043"/>
            <a:ext cx="902525" cy="15036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691;g1bc6e687a7d_0_1693"/>
          <p:cNvSpPr/>
          <p:nvPr/>
        </p:nvSpPr>
        <p:spPr bwMode="auto">
          <a:xfrm>
            <a:off x="2965239" y="5936675"/>
            <a:ext cx="1779000" cy="1358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692;g1bc6e687a7d_0_1693"/>
          <p:cNvSpPr/>
          <p:nvPr/>
        </p:nvSpPr>
        <p:spPr bwMode="auto">
          <a:xfrm>
            <a:off x="138013" y="5936675"/>
            <a:ext cx="2773800" cy="1358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693;g1bc6e687a7d_0_1693"/>
          <p:cNvSpPr/>
          <p:nvPr/>
        </p:nvSpPr>
        <p:spPr bwMode="auto">
          <a:xfrm>
            <a:off x="180437" y="6024275"/>
            <a:ext cx="2535900" cy="12705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обучающиеся, услышав тревогу о пожаре, по указанию преподавателя, покидают кабинет и здание, согласно плана эвакуации</a:t>
            </a:r>
            <a:endParaRPr sz="1300" b="0" i="0" u="none" strike="noStrike" cap="none">
              <a:solidFill>
                <a:schemeClr val="dk1"/>
              </a:solidFill>
              <a:latin typeface="Arial"/>
              <a:ea typeface="Arial"/>
              <a:cs typeface="Arial"/>
            </a:endParaRPr>
          </a:p>
        </p:txBody>
      </p:sp>
      <p:sp>
        <p:nvSpPr>
          <p:cNvPr id="7" name="Google Shape;694;g1bc6e687a7d_0_1693"/>
          <p:cNvSpPr/>
          <p:nvPr/>
        </p:nvSpPr>
        <p:spPr bwMode="auto">
          <a:xfrm>
            <a:off x="3067810" y="6160067"/>
            <a:ext cx="1605000" cy="1151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в ходе эвакуации не поднимать панику и не толкаться</a:t>
            </a:r>
            <a:endParaRPr sz="1300" b="0" i="0" u="none" strike="noStrike" cap="none">
              <a:solidFill>
                <a:schemeClr val="dk1"/>
              </a:solidFill>
              <a:latin typeface="Arial"/>
              <a:ea typeface="Arial"/>
              <a:cs typeface="Arial"/>
            </a:endParaRPr>
          </a:p>
        </p:txBody>
      </p:sp>
      <p:sp>
        <p:nvSpPr>
          <p:cNvPr id="8" name="Google Shape;695;g1bc6e687a7d_0_1693"/>
          <p:cNvSpPr/>
          <p:nvPr/>
        </p:nvSpPr>
        <p:spPr bwMode="auto">
          <a:xfrm>
            <a:off x="2772679" y="6442487"/>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696;g1bc6e687a7d_0_1693"/>
          <p:cNvSpPr/>
          <p:nvPr/>
        </p:nvSpPr>
        <p:spPr bwMode="auto">
          <a:xfrm>
            <a:off x="7440663" y="5936675"/>
            <a:ext cx="1779000" cy="1358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697;g1bc6e687a7d_0_1693"/>
          <p:cNvSpPr/>
          <p:nvPr/>
        </p:nvSpPr>
        <p:spPr bwMode="auto">
          <a:xfrm>
            <a:off x="4816738" y="5936675"/>
            <a:ext cx="2535900" cy="1358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1" name="Google Shape;698;g1bc6e687a7d_0_1693"/>
          <p:cNvSpPr/>
          <p:nvPr/>
        </p:nvSpPr>
        <p:spPr bwMode="auto">
          <a:xfrm>
            <a:off x="4905962" y="6101625"/>
            <a:ext cx="2535900" cy="12705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dirty="0">
                <a:solidFill>
                  <a:schemeClr val="dk1"/>
                </a:solidFill>
              </a:rPr>
              <a:t>при </a:t>
            </a:r>
            <a:r>
              <a:rPr lang="en-US" sz="1300" dirty="0" err="1">
                <a:solidFill>
                  <a:schemeClr val="dk1"/>
                </a:solidFill>
              </a:rPr>
              <a:t>сильном</a:t>
            </a:r>
            <a:r>
              <a:rPr lang="en-US" sz="1300" dirty="0">
                <a:solidFill>
                  <a:schemeClr val="dk1"/>
                </a:solidFill>
              </a:rPr>
              <a:t> </a:t>
            </a:r>
            <a:r>
              <a:rPr lang="en-US" sz="1300" dirty="0" err="1">
                <a:solidFill>
                  <a:schemeClr val="dk1"/>
                </a:solidFill>
              </a:rPr>
              <a:t>задымлении</a:t>
            </a:r>
            <a:r>
              <a:rPr lang="en-US" sz="1300" dirty="0">
                <a:solidFill>
                  <a:schemeClr val="dk1"/>
                </a:solidFill>
              </a:rPr>
              <a:t> </a:t>
            </a:r>
            <a:r>
              <a:rPr lang="en-US" sz="1300" dirty="0" err="1">
                <a:solidFill>
                  <a:schemeClr val="dk1"/>
                </a:solidFill>
              </a:rPr>
              <a:t>обязательно</a:t>
            </a:r>
            <a:r>
              <a:rPr lang="en-US" sz="1300" dirty="0">
                <a:solidFill>
                  <a:schemeClr val="dk1"/>
                </a:solidFill>
              </a:rPr>
              <a:t> </a:t>
            </a:r>
            <a:r>
              <a:rPr lang="en-US" sz="1300" dirty="0" err="1">
                <a:solidFill>
                  <a:schemeClr val="dk1"/>
                </a:solidFill>
              </a:rPr>
              <a:t>использовать</a:t>
            </a:r>
            <a:r>
              <a:rPr lang="en-US" sz="1300" dirty="0">
                <a:solidFill>
                  <a:schemeClr val="dk1"/>
                </a:solidFill>
              </a:rPr>
              <a:t> </a:t>
            </a:r>
            <a:r>
              <a:rPr lang="en-US" sz="1300" dirty="0" err="1">
                <a:solidFill>
                  <a:schemeClr val="dk1"/>
                </a:solidFill>
              </a:rPr>
              <a:t>средства</a:t>
            </a:r>
            <a:r>
              <a:rPr lang="en-US" sz="1300" dirty="0">
                <a:solidFill>
                  <a:schemeClr val="dk1"/>
                </a:solidFill>
              </a:rPr>
              <a:t> </a:t>
            </a:r>
            <a:r>
              <a:rPr lang="en-US" sz="1300" dirty="0" err="1">
                <a:solidFill>
                  <a:schemeClr val="dk1"/>
                </a:solidFill>
              </a:rPr>
              <a:t>защиты</a:t>
            </a:r>
            <a:r>
              <a:rPr lang="en-US" sz="1300" dirty="0">
                <a:solidFill>
                  <a:schemeClr val="dk1"/>
                </a:solidFill>
              </a:rPr>
              <a:t> </a:t>
            </a:r>
            <a:r>
              <a:rPr lang="en-US" sz="1300" dirty="0" err="1">
                <a:solidFill>
                  <a:schemeClr val="dk1"/>
                </a:solidFill>
              </a:rPr>
              <a:t>органов</a:t>
            </a:r>
            <a:r>
              <a:rPr lang="en-US" sz="1300" dirty="0">
                <a:solidFill>
                  <a:schemeClr val="dk1"/>
                </a:solidFill>
              </a:rPr>
              <a:t> </a:t>
            </a:r>
            <a:r>
              <a:rPr lang="en-US" sz="1300" dirty="0" err="1">
                <a:solidFill>
                  <a:schemeClr val="dk1"/>
                </a:solidFill>
              </a:rPr>
              <a:t>дыхания</a:t>
            </a:r>
            <a:endParaRPr sz="1300" b="0" i="0" u="none" strike="noStrike" cap="none" dirty="0">
              <a:solidFill>
                <a:schemeClr val="dk1"/>
              </a:solidFill>
              <a:latin typeface="Arial"/>
              <a:ea typeface="Arial"/>
              <a:cs typeface="Arial"/>
            </a:endParaRPr>
          </a:p>
        </p:txBody>
      </p:sp>
      <p:sp>
        <p:nvSpPr>
          <p:cNvPr id="12" name="Google Shape;699;g1bc6e687a7d_0_1693"/>
          <p:cNvSpPr/>
          <p:nvPr/>
        </p:nvSpPr>
        <p:spPr bwMode="auto">
          <a:xfrm>
            <a:off x="7512135" y="6039867"/>
            <a:ext cx="1605000" cy="1151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не разбегаясь собраться в одном месте сбора, указанного в плане эвакуации</a:t>
            </a:r>
            <a:endParaRPr sz="1300" b="0" i="0" u="none" strike="noStrike" cap="none">
              <a:solidFill>
                <a:schemeClr val="dk1"/>
              </a:solidFill>
              <a:latin typeface="Arial"/>
              <a:ea typeface="Arial"/>
              <a:cs typeface="Arial"/>
            </a:endParaRPr>
          </a:p>
        </p:txBody>
      </p:sp>
      <p:sp>
        <p:nvSpPr>
          <p:cNvPr id="13" name="Google Shape;700;g1bc6e687a7d_0_1693"/>
          <p:cNvSpPr/>
          <p:nvPr/>
        </p:nvSpPr>
        <p:spPr bwMode="auto">
          <a:xfrm>
            <a:off x="4657229" y="6442487"/>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701;g1bc6e687a7d_0_1693"/>
          <p:cNvSpPr/>
          <p:nvPr/>
        </p:nvSpPr>
        <p:spPr bwMode="auto">
          <a:xfrm>
            <a:off x="7204729" y="6442487"/>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5" name="Google Shape;702;g1bc6e687a7d_0_1693"/>
          <p:cNvSpPr/>
          <p:nvPr/>
        </p:nvSpPr>
        <p:spPr bwMode="auto">
          <a:xfrm>
            <a:off x="9343388" y="5936675"/>
            <a:ext cx="2773800" cy="1358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6" name="Google Shape;703;g1bc6e687a7d_0_1693"/>
          <p:cNvSpPr/>
          <p:nvPr/>
        </p:nvSpPr>
        <p:spPr bwMode="auto">
          <a:xfrm>
            <a:off x="9401387" y="6024275"/>
            <a:ext cx="2535900" cy="12705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в случае отсутствия рядом сидящего согруппника на месте сбора, немедленно сообщите педагогу или сотруднику организации образования</a:t>
            </a:r>
            <a:endParaRPr sz="1300" b="0" i="0" u="none" strike="noStrike" cap="none">
              <a:solidFill>
                <a:schemeClr val="dk1"/>
              </a:solidFill>
              <a:latin typeface="Arial"/>
              <a:ea typeface="Arial"/>
              <a:cs typeface="Arial"/>
            </a:endParaRPr>
          </a:p>
        </p:txBody>
      </p:sp>
      <p:sp>
        <p:nvSpPr>
          <p:cNvPr id="17" name="Google Shape;704;g1bc6e687a7d_0_1693"/>
          <p:cNvSpPr/>
          <p:nvPr/>
        </p:nvSpPr>
        <p:spPr bwMode="auto">
          <a:xfrm>
            <a:off x="9089279" y="6442487"/>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8" name="Google Shape;705;g1bc6e687a7d_0_1693"/>
          <p:cNvSpPr/>
          <p:nvPr/>
        </p:nvSpPr>
        <p:spPr bwMode="auto">
          <a:xfrm>
            <a:off x="0" y="5146206"/>
            <a:ext cx="12239700" cy="6459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706;g1bc6e687a7d_0_1693"/>
          <p:cNvSpPr/>
          <p:nvPr/>
        </p:nvSpPr>
        <p:spPr bwMode="auto">
          <a:xfrm>
            <a:off x="0" y="1114693"/>
            <a:ext cx="12239700" cy="6459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707;g1bc6e687a7d_0_1693"/>
          <p:cNvSpPr/>
          <p:nvPr/>
        </p:nvSpPr>
        <p:spPr bwMode="auto">
          <a:xfrm>
            <a:off x="138025" y="92425"/>
            <a:ext cx="12101700" cy="9480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dirty="0">
                <a:solidFill>
                  <a:srgbClr val="002060"/>
                </a:solidFill>
              </a:rPr>
              <a:t>АЛГОРИТМ </a:t>
            </a:r>
            <a:br>
              <a:rPr lang="en-US" sz="1600" b="1" dirty="0">
                <a:solidFill>
                  <a:srgbClr val="002060"/>
                </a:solidFill>
              </a:rPr>
            </a:br>
            <a:r>
              <a:rPr lang="en-US" sz="1600" b="1" dirty="0">
                <a:solidFill>
                  <a:srgbClr val="002060"/>
                </a:solidFill>
              </a:rPr>
              <a:t>ДЕЙСТВИЙ СОТРУДНИКОВ, ОБУЧАЮЩИХСЯ И ВОСПИТАННИКОВ ОРГАНИЗАЦИЙ ОБРАЗОВАНИЯ </a:t>
            </a:r>
            <a:br>
              <a:rPr lang="en-US" sz="1600" b="1" dirty="0">
                <a:solidFill>
                  <a:srgbClr val="002060"/>
                </a:solidFill>
              </a:rPr>
            </a:br>
            <a:r>
              <a:rPr lang="en-US" sz="1600" b="1" dirty="0">
                <a:solidFill>
                  <a:srgbClr val="002060"/>
                </a:solidFill>
              </a:rPr>
              <a:t>ПРИ ВОЗНИКНОВЕНИИ ЧРЕЗВЫЧАЙНЫХ СИТУАЦИЙ ТЕХНОГЕННОГО ХАРАКТЕРА</a:t>
            </a:r>
            <a:endParaRPr sz="1600" b="1" dirty="0">
              <a:solidFill>
                <a:srgbClr val="002060"/>
              </a:solidFill>
            </a:endParaRPr>
          </a:p>
        </p:txBody>
      </p:sp>
      <p:sp>
        <p:nvSpPr>
          <p:cNvPr id="21" name="Google Shape;708;g1bc6e687a7d_0_1693"/>
          <p:cNvSpPr/>
          <p:nvPr/>
        </p:nvSpPr>
        <p:spPr bwMode="auto">
          <a:xfrm>
            <a:off x="1949375" y="1157296"/>
            <a:ext cx="8380200" cy="33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Возникновение пожара (взрыва)</a:t>
            </a:r>
            <a:endParaRPr sz="1600" b="1" i="0" u="none" strike="noStrike" cap="none">
              <a:solidFill>
                <a:schemeClr val="dk1"/>
              </a:solidFill>
              <a:latin typeface="Arial"/>
              <a:ea typeface="Arial"/>
              <a:cs typeface="Arial"/>
            </a:endParaRPr>
          </a:p>
        </p:txBody>
      </p:sp>
      <p:sp>
        <p:nvSpPr>
          <p:cNvPr id="22" name="Google Shape;709;g1bc6e687a7d_0_1693"/>
          <p:cNvSpPr/>
          <p:nvPr/>
        </p:nvSpPr>
        <p:spPr bwMode="auto">
          <a:xfrm>
            <a:off x="1507295" y="1384850"/>
            <a:ext cx="90261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t>Действия персонала (сотрудники, педагоги):</a:t>
            </a:r>
            <a:endParaRPr sz="1600" b="1" i="0" u="none" strike="noStrike" cap="none">
              <a:solidFill>
                <a:schemeClr val="dk1"/>
              </a:solidFill>
              <a:latin typeface="Arial"/>
              <a:ea typeface="Arial"/>
              <a:cs typeface="Arial"/>
            </a:endParaRPr>
          </a:p>
        </p:txBody>
      </p:sp>
      <p:sp>
        <p:nvSpPr>
          <p:cNvPr id="23" name="Google Shape;710;g1bc6e687a7d_0_1693"/>
          <p:cNvSpPr/>
          <p:nvPr/>
        </p:nvSpPr>
        <p:spPr bwMode="auto">
          <a:xfrm>
            <a:off x="1395700" y="1877325"/>
            <a:ext cx="5680200" cy="10725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b="1">
                <a:solidFill>
                  <a:schemeClr val="dk1"/>
                </a:solidFill>
              </a:rPr>
              <a:t>немедленно сообщить руководству, а также по телефону в государственную противопожарную службу (далее - ГПС) по номеру 101 или единую дежурно-диспетчерскую службу 112, назвав адрес и номер объекта, место возникновения пожара, свою фамилию и должность</a:t>
            </a:r>
            <a:endParaRPr sz="1300" b="1" i="0" u="none" strike="noStrike" cap="none">
              <a:solidFill>
                <a:schemeClr val="dk1"/>
              </a:solidFill>
            </a:endParaRPr>
          </a:p>
        </p:txBody>
      </p:sp>
      <p:sp>
        <p:nvSpPr>
          <p:cNvPr id="24" name="Google Shape;711;g1bc6e687a7d_0_1693"/>
          <p:cNvSpPr/>
          <p:nvPr/>
        </p:nvSpPr>
        <p:spPr bwMode="auto">
          <a:xfrm>
            <a:off x="1493948" y="2978449"/>
            <a:ext cx="51783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a:solidFill>
                  <a:schemeClr val="dk1"/>
                </a:solidFill>
              </a:rPr>
              <a:t>прекратить занятие, обесточить электрические приборы и оборудование, выключить свет и закрыть окна</a:t>
            </a:r>
            <a:endParaRPr sz="1300" b="0" i="0" u="none" strike="noStrike" cap="none">
              <a:solidFill>
                <a:schemeClr val="dk1"/>
              </a:solidFill>
              <a:latin typeface="Arial"/>
              <a:ea typeface="Arial"/>
              <a:cs typeface="Arial"/>
            </a:endParaRPr>
          </a:p>
        </p:txBody>
      </p:sp>
      <p:pic>
        <p:nvPicPr>
          <p:cNvPr id="25" name="Google Shape;712;g1bc6e687a7d_0_1693" descr="F:\Преза ЕН\15 марта\011.png"/>
          <p:cNvPicPr/>
          <p:nvPr/>
        </p:nvPicPr>
        <p:blipFill>
          <a:blip r:embed="rId2">
            <a:alphaModFix/>
          </a:blip>
          <a:srcRect t="46927" b="44778"/>
          <a:stretch/>
        </p:blipFill>
        <p:spPr bwMode="auto">
          <a:xfrm rot="5400000">
            <a:off x="-133025" y="3353825"/>
            <a:ext cx="2925175" cy="132275"/>
          </a:xfrm>
          <a:prstGeom prst="rect">
            <a:avLst/>
          </a:prstGeom>
          <a:noFill/>
          <a:ln>
            <a:noFill/>
          </a:ln>
        </p:spPr>
      </p:pic>
      <p:sp>
        <p:nvSpPr>
          <p:cNvPr id="26" name="Google Shape;713;g1bc6e687a7d_0_1693"/>
          <p:cNvSpPr/>
          <p:nvPr/>
        </p:nvSpPr>
        <p:spPr bwMode="auto">
          <a:xfrm>
            <a:off x="1395700" y="3531150"/>
            <a:ext cx="5533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b="1">
                <a:solidFill>
                  <a:schemeClr val="dk1"/>
                </a:solidFill>
              </a:rPr>
              <a:t>выдать обучающимся имеющиеся в кабинете средства защиты</a:t>
            </a:r>
            <a:endParaRPr sz="1300" b="1" i="0" u="none" strike="noStrike" cap="none">
              <a:solidFill>
                <a:schemeClr val="dk1"/>
              </a:solidFill>
            </a:endParaRPr>
          </a:p>
        </p:txBody>
      </p:sp>
      <p:sp>
        <p:nvSpPr>
          <p:cNvPr id="27" name="Google Shape;714;g1bc6e687a7d_0_1693"/>
          <p:cNvSpPr/>
          <p:nvPr/>
        </p:nvSpPr>
        <p:spPr bwMode="auto">
          <a:xfrm>
            <a:off x="1493950" y="3924625"/>
            <a:ext cx="5178300" cy="9480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dirty="0" err="1">
                <a:solidFill>
                  <a:schemeClr val="dk1"/>
                </a:solidFill>
              </a:rPr>
              <a:t>соблюдая</a:t>
            </a:r>
            <a:r>
              <a:rPr lang="en-US" sz="1300" dirty="0">
                <a:solidFill>
                  <a:schemeClr val="dk1"/>
                </a:solidFill>
              </a:rPr>
              <a:t> </a:t>
            </a:r>
            <a:r>
              <a:rPr lang="en-US" sz="1300" dirty="0" err="1">
                <a:solidFill>
                  <a:schemeClr val="dk1"/>
                </a:solidFill>
              </a:rPr>
              <a:t>выдержку</a:t>
            </a:r>
            <a:r>
              <a:rPr lang="en-US" sz="1300" dirty="0">
                <a:solidFill>
                  <a:schemeClr val="dk1"/>
                </a:solidFill>
              </a:rPr>
              <a:t> и </a:t>
            </a:r>
            <a:r>
              <a:rPr lang="en-US" sz="1300" dirty="0" err="1">
                <a:solidFill>
                  <a:schemeClr val="dk1"/>
                </a:solidFill>
              </a:rPr>
              <a:t>спокойствие</a:t>
            </a:r>
            <a:r>
              <a:rPr lang="en-US" sz="1300" dirty="0">
                <a:solidFill>
                  <a:schemeClr val="dk1"/>
                </a:solidFill>
              </a:rPr>
              <a:t>, </a:t>
            </a:r>
            <a:r>
              <a:rPr lang="en-US" sz="1300" dirty="0" err="1">
                <a:solidFill>
                  <a:schemeClr val="dk1"/>
                </a:solidFill>
              </a:rPr>
              <a:t>не</a:t>
            </a:r>
            <a:r>
              <a:rPr lang="en-US" sz="1300" dirty="0">
                <a:solidFill>
                  <a:schemeClr val="dk1"/>
                </a:solidFill>
              </a:rPr>
              <a:t> </a:t>
            </a:r>
            <a:r>
              <a:rPr lang="en-US" sz="1300" dirty="0" err="1">
                <a:solidFill>
                  <a:schemeClr val="dk1"/>
                </a:solidFill>
              </a:rPr>
              <a:t>допуская</a:t>
            </a:r>
            <a:r>
              <a:rPr lang="en-US" sz="1300" dirty="0">
                <a:solidFill>
                  <a:schemeClr val="dk1"/>
                </a:solidFill>
              </a:rPr>
              <a:t> </a:t>
            </a:r>
            <a:r>
              <a:rPr lang="en-US" sz="1300" dirty="0" err="1">
                <a:solidFill>
                  <a:schemeClr val="dk1"/>
                </a:solidFill>
              </a:rPr>
              <a:t>паники</a:t>
            </a:r>
            <a:r>
              <a:rPr lang="en-US" sz="1300" dirty="0">
                <a:solidFill>
                  <a:schemeClr val="dk1"/>
                </a:solidFill>
              </a:rPr>
              <a:t>, </a:t>
            </a:r>
            <a:r>
              <a:rPr lang="en-US" sz="1300" dirty="0" err="1">
                <a:solidFill>
                  <a:schemeClr val="dk1"/>
                </a:solidFill>
              </a:rPr>
              <a:t>вывести</a:t>
            </a:r>
            <a:r>
              <a:rPr lang="en-US" sz="1300" dirty="0">
                <a:solidFill>
                  <a:schemeClr val="dk1"/>
                </a:solidFill>
              </a:rPr>
              <a:t> </a:t>
            </a:r>
            <a:r>
              <a:rPr lang="en-US" sz="1300" dirty="0" err="1">
                <a:solidFill>
                  <a:schemeClr val="dk1"/>
                </a:solidFill>
              </a:rPr>
              <a:t>учащихся</a:t>
            </a:r>
            <a:r>
              <a:rPr lang="en-US" sz="1300" dirty="0">
                <a:solidFill>
                  <a:schemeClr val="dk1"/>
                </a:solidFill>
              </a:rPr>
              <a:t> </a:t>
            </a:r>
            <a:r>
              <a:rPr lang="en-US" sz="1300" dirty="0" err="1">
                <a:solidFill>
                  <a:schemeClr val="dk1"/>
                </a:solidFill>
              </a:rPr>
              <a:t>на</a:t>
            </a:r>
            <a:r>
              <a:rPr lang="en-US" sz="1300" dirty="0">
                <a:solidFill>
                  <a:schemeClr val="dk1"/>
                </a:solidFill>
              </a:rPr>
              <a:t> </a:t>
            </a:r>
            <a:r>
              <a:rPr lang="en-US" sz="1300" dirty="0" err="1">
                <a:solidFill>
                  <a:schemeClr val="dk1"/>
                </a:solidFill>
              </a:rPr>
              <a:t>первый</a:t>
            </a:r>
            <a:r>
              <a:rPr lang="en-US" sz="1300" dirty="0">
                <a:solidFill>
                  <a:schemeClr val="dk1"/>
                </a:solidFill>
              </a:rPr>
              <a:t> </a:t>
            </a:r>
            <a:r>
              <a:rPr lang="en-US" sz="1300" dirty="0" err="1">
                <a:solidFill>
                  <a:schemeClr val="dk1"/>
                </a:solidFill>
              </a:rPr>
              <a:t>этаж</a:t>
            </a:r>
            <a:r>
              <a:rPr lang="en-US" sz="1300" dirty="0">
                <a:solidFill>
                  <a:schemeClr val="dk1"/>
                </a:solidFill>
              </a:rPr>
              <a:t> и </a:t>
            </a:r>
            <a:r>
              <a:rPr lang="en-US" sz="1300" dirty="0" err="1">
                <a:solidFill>
                  <a:schemeClr val="dk1"/>
                </a:solidFill>
              </a:rPr>
              <a:t>далее</a:t>
            </a:r>
            <a:r>
              <a:rPr lang="en-US" sz="1300" dirty="0">
                <a:solidFill>
                  <a:schemeClr val="dk1"/>
                </a:solidFill>
              </a:rPr>
              <a:t> к </a:t>
            </a:r>
            <a:r>
              <a:rPr lang="en-US" sz="1300" dirty="0" err="1">
                <a:solidFill>
                  <a:schemeClr val="dk1"/>
                </a:solidFill>
              </a:rPr>
              <a:t>основному</a:t>
            </a:r>
            <a:r>
              <a:rPr lang="en-US" sz="1300" dirty="0">
                <a:solidFill>
                  <a:schemeClr val="dk1"/>
                </a:solidFill>
              </a:rPr>
              <a:t> </a:t>
            </a:r>
            <a:r>
              <a:rPr lang="en-US" sz="1300" dirty="0" err="1">
                <a:solidFill>
                  <a:schemeClr val="dk1"/>
                </a:solidFill>
              </a:rPr>
              <a:t>или</a:t>
            </a:r>
            <a:r>
              <a:rPr lang="en-US" sz="1300" dirty="0">
                <a:solidFill>
                  <a:schemeClr val="dk1"/>
                </a:solidFill>
              </a:rPr>
              <a:t> </a:t>
            </a:r>
            <a:r>
              <a:rPr lang="en-US" sz="1300" dirty="0" err="1">
                <a:solidFill>
                  <a:schemeClr val="dk1"/>
                </a:solidFill>
              </a:rPr>
              <a:t>запасному</a:t>
            </a:r>
            <a:r>
              <a:rPr lang="en-US" sz="1300" dirty="0">
                <a:solidFill>
                  <a:schemeClr val="dk1"/>
                </a:solidFill>
              </a:rPr>
              <a:t> </a:t>
            </a:r>
            <a:r>
              <a:rPr lang="en-US" sz="1300" dirty="0" err="1">
                <a:solidFill>
                  <a:schemeClr val="dk1"/>
                </a:solidFill>
              </a:rPr>
              <a:t>выходам</a:t>
            </a:r>
            <a:r>
              <a:rPr lang="en-US" sz="1300" dirty="0">
                <a:solidFill>
                  <a:schemeClr val="dk1"/>
                </a:solidFill>
              </a:rPr>
              <a:t> </a:t>
            </a:r>
            <a:r>
              <a:rPr lang="en-US" sz="1300" dirty="0" err="1">
                <a:solidFill>
                  <a:schemeClr val="dk1"/>
                </a:solidFill>
              </a:rPr>
              <a:t>из</a:t>
            </a:r>
            <a:r>
              <a:rPr lang="en-US" sz="1300" dirty="0">
                <a:solidFill>
                  <a:schemeClr val="dk1"/>
                </a:solidFill>
              </a:rPr>
              <a:t> </a:t>
            </a:r>
            <a:r>
              <a:rPr lang="en-US" sz="1300" dirty="0" err="1">
                <a:solidFill>
                  <a:schemeClr val="dk1"/>
                </a:solidFill>
              </a:rPr>
              <a:t>школы</a:t>
            </a:r>
            <a:r>
              <a:rPr lang="en-US" sz="1300" dirty="0">
                <a:solidFill>
                  <a:schemeClr val="dk1"/>
                </a:solidFill>
              </a:rPr>
              <a:t> </a:t>
            </a:r>
            <a:r>
              <a:rPr lang="en-US" sz="1300" dirty="0" err="1">
                <a:solidFill>
                  <a:schemeClr val="dk1"/>
                </a:solidFill>
              </a:rPr>
              <a:t>согласно</a:t>
            </a:r>
            <a:r>
              <a:rPr lang="en-US" sz="1300" dirty="0">
                <a:solidFill>
                  <a:schemeClr val="dk1"/>
                </a:solidFill>
              </a:rPr>
              <a:t> </a:t>
            </a:r>
            <a:r>
              <a:rPr lang="en-US" sz="1300" dirty="0" err="1">
                <a:solidFill>
                  <a:schemeClr val="dk1"/>
                </a:solidFill>
              </a:rPr>
              <a:t>утвержденному</a:t>
            </a:r>
            <a:r>
              <a:rPr lang="en-US" sz="1300" dirty="0">
                <a:solidFill>
                  <a:schemeClr val="dk1"/>
                </a:solidFill>
              </a:rPr>
              <a:t> </a:t>
            </a:r>
            <a:r>
              <a:rPr lang="en-US" sz="1300" dirty="0" err="1">
                <a:solidFill>
                  <a:schemeClr val="dk1"/>
                </a:solidFill>
              </a:rPr>
              <a:t>плану</a:t>
            </a:r>
            <a:r>
              <a:rPr lang="en-US" sz="1300" dirty="0">
                <a:solidFill>
                  <a:schemeClr val="dk1"/>
                </a:solidFill>
              </a:rPr>
              <a:t> </a:t>
            </a:r>
            <a:r>
              <a:rPr lang="en-US" sz="1300" dirty="0" err="1">
                <a:solidFill>
                  <a:schemeClr val="dk1"/>
                </a:solidFill>
              </a:rPr>
              <a:t>эвакуации</a:t>
            </a:r>
            <a:r>
              <a:rPr lang="en-US" sz="1300" dirty="0">
                <a:solidFill>
                  <a:schemeClr val="dk1"/>
                </a:solidFill>
              </a:rPr>
              <a:t> при </a:t>
            </a:r>
            <a:r>
              <a:rPr lang="en-US" sz="1300" dirty="0" err="1">
                <a:solidFill>
                  <a:schemeClr val="dk1"/>
                </a:solidFill>
              </a:rPr>
              <a:t>пожаре</a:t>
            </a:r>
            <a:endParaRPr sz="1300" b="0" i="0" u="none" strike="noStrike" cap="none" dirty="0">
              <a:solidFill>
                <a:schemeClr val="dk1"/>
              </a:solidFill>
              <a:latin typeface="Arial"/>
              <a:ea typeface="Arial"/>
              <a:cs typeface="Arial"/>
            </a:endParaRPr>
          </a:p>
        </p:txBody>
      </p:sp>
      <p:sp>
        <p:nvSpPr>
          <p:cNvPr id="28" name="Google Shape;715;g1bc6e687a7d_0_1693"/>
          <p:cNvSpPr/>
          <p:nvPr/>
        </p:nvSpPr>
        <p:spPr bwMode="auto">
          <a:xfrm>
            <a:off x="7061400" y="1877325"/>
            <a:ext cx="4040699"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b="1">
                <a:solidFill>
                  <a:schemeClr val="dk1"/>
                </a:solidFill>
              </a:rPr>
              <a:t>оказать первую помощь пострадавшим </a:t>
            </a:r>
            <a:br>
              <a:rPr lang="en-US" sz="1300" b="1">
                <a:solidFill>
                  <a:schemeClr val="dk1"/>
                </a:solidFill>
              </a:rPr>
            </a:br>
            <a:r>
              <a:rPr lang="en-US" sz="1300" b="1">
                <a:solidFill>
                  <a:schemeClr val="dk1"/>
                </a:solidFill>
              </a:rPr>
              <a:t>по мере возможности</a:t>
            </a:r>
            <a:endParaRPr sz="1300" b="1" i="0" u="none" strike="noStrike" cap="none">
              <a:solidFill>
                <a:schemeClr val="dk1"/>
              </a:solidFill>
            </a:endParaRPr>
          </a:p>
        </p:txBody>
      </p:sp>
      <p:sp>
        <p:nvSpPr>
          <p:cNvPr id="29" name="Google Shape;716;g1bc6e687a7d_0_1693"/>
          <p:cNvSpPr/>
          <p:nvPr/>
        </p:nvSpPr>
        <p:spPr bwMode="auto">
          <a:xfrm>
            <a:off x="7163725" y="2486800"/>
            <a:ext cx="4586400" cy="775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a:solidFill>
                  <a:schemeClr val="dk1"/>
                </a:solidFill>
              </a:rPr>
              <a:t>организовать встречу пожарных и спасателей, показать им места подъезда к школе, размещение люков пожарных гидрантов, план эвакуации и место возгорания на плане</a:t>
            </a:r>
            <a:endParaRPr sz="1300" b="0" i="0" u="none" strike="noStrike" cap="none">
              <a:solidFill>
                <a:schemeClr val="dk1"/>
              </a:solidFill>
              <a:latin typeface="Arial"/>
              <a:ea typeface="Arial"/>
              <a:cs typeface="Arial"/>
            </a:endParaRPr>
          </a:p>
        </p:txBody>
      </p:sp>
      <p:pic>
        <p:nvPicPr>
          <p:cNvPr id="30" name="Google Shape;717;g1bc6e687a7d_0_1693" descr="F:\Преза ЕН\15 марта\011.png"/>
          <p:cNvPicPr/>
          <p:nvPr/>
        </p:nvPicPr>
        <p:blipFill>
          <a:blip r:embed="rId2">
            <a:alphaModFix/>
          </a:blip>
          <a:srcRect t="46927" b="44778"/>
          <a:stretch/>
        </p:blipFill>
        <p:spPr bwMode="auto">
          <a:xfrm rot="5400000">
            <a:off x="5532675" y="3353825"/>
            <a:ext cx="2925175" cy="132275"/>
          </a:xfrm>
          <a:prstGeom prst="rect">
            <a:avLst/>
          </a:prstGeom>
          <a:noFill/>
          <a:ln>
            <a:noFill/>
          </a:ln>
        </p:spPr>
      </p:pic>
      <p:sp>
        <p:nvSpPr>
          <p:cNvPr id="31" name="Google Shape;718;g1bc6e687a7d_0_1693"/>
          <p:cNvSpPr/>
          <p:nvPr/>
        </p:nvSpPr>
        <p:spPr bwMode="auto">
          <a:xfrm>
            <a:off x="7061400" y="3511788"/>
            <a:ext cx="4688700" cy="6459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b="1">
                <a:solidFill>
                  <a:schemeClr val="dk1"/>
                </a:solidFill>
              </a:rPr>
              <a:t>осуществить перекличку обучающихся, о ее результатах доложить руководителю организации образования и информировать родителей</a:t>
            </a:r>
            <a:endParaRPr sz="1300" b="1" i="0" u="none" strike="noStrike" cap="none">
              <a:solidFill>
                <a:schemeClr val="dk1"/>
              </a:solidFill>
            </a:endParaRPr>
          </a:p>
        </p:txBody>
      </p:sp>
      <p:sp>
        <p:nvSpPr>
          <p:cNvPr id="32" name="Google Shape;719;g1bc6e687a7d_0_1693"/>
          <p:cNvSpPr/>
          <p:nvPr/>
        </p:nvSpPr>
        <p:spPr bwMode="auto">
          <a:xfrm>
            <a:off x="7163723" y="4258250"/>
            <a:ext cx="4040699" cy="6459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a:solidFill>
                  <a:schemeClr val="dk1"/>
                </a:solidFill>
              </a:rPr>
              <a:t>одеть воспитанников и вывести из групп, провести перекличку</a:t>
            </a:r>
            <a:endParaRPr sz="1300" b="0" i="0" u="none" strike="noStrike" cap="none">
              <a:solidFill>
                <a:schemeClr val="dk1"/>
              </a:solidFill>
              <a:latin typeface="Arial"/>
              <a:ea typeface="Arial"/>
              <a:cs typeface="Arial"/>
            </a:endParaRPr>
          </a:p>
        </p:txBody>
      </p:sp>
      <p:pic>
        <p:nvPicPr>
          <p:cNvPr id="33" name="Google Shape;720;g1bc6e687a7d_0_1693"/>
          <p:cNvPicPr/>
          <p:nvPr/>
        </p:nvPicPr>
        <p:blipFill>
          <a:blip r:embed="rId3">
            <a:alphaModFix/>
          </a:blip>
          <a:srcRect l="58004" r="25456"/>
          <a:stretch/>
        </p:blipFill>
        <p:spPr bwMode="auto">
          <a:xfrm>
            <a:off x="146675" y="1768360"/>
            <a:ext cx="1161201" cy="2924466"/>
          </a:xfrm>
          <a:prstGeom prst="rect">
            <a:avLst/>
          </a:prstGeom>
          <a:noFill/>
          <a:ln>
            <a:noFill/>
          </a:ln>
        </p:spPr>
      </p:pic>
      <p:sp>
        <p:nvSpPr>
          <p:cNvPr id="34" name="Google Shape;721;g1bc6e687a7d_0_1693"/>
          <p:cNvSpPr/>
          <p:nvPr/>
        </p:nvSpPr>
        <p:spPr bwMode="auto">
          <a:xfrm>
            <a:off x="1507295" y="5244838"/>
            <a:ext cx="90261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t>Действия обучающихся:</a:t>
            </a:r>
            <a:endParaRPr sz="1600" b="1" i="0" u="none" strike="noStrike" cap="none">
              <a:solidFill>
                <a:schemeClr val="dk1"/>
              </a:solidFill>
              <a:latin typeface="Arial"/>
              <a:ea typeface="Arial"/>
              <a:cs typeface="Arial"/>
            </a:endParaRPr>
          </a:p>
        </p:txBody>
      </p:sp>
      <p:pic>
        <p:nvPicPr>
          <p:cNvPr id="35" name="Google Shape;722;g1bc6e687a7d_0_1693"/>
          <p:cNvPicPr/>
          <p:nvPr/>
        </p:nvPicPr>
        <p:blipFill>
          <a:blip r:embed="rId4">
            <a:alphaModFix/>
          </a:blip>
          <a:srcRect r="51862"/>
          <a:stretch/>
        </p:blipFill>
        <p:spPr bwMode="auto">
          <a:xfrm>
            <a:off x="3439363" y="4825350"/>
            <a:ext cx="633985" cy="1151700"/>
          </a:xfrm>
          <a:prstGeom prst="rect">
            <a:avLst/>
          </a:prstGeom>
          <a:noFill/>
          <a:ln>
            <a:noFill/>
          </a:ln>
        </p:spPr>
      </p:pic>
      <p:pic>
        <p:nvPicPr>
          <p:cNvPr id="36" name="Google Shape;723;g1bc6e687a7d_0_1693"/>
          <p:cNvPicPr/>
          <p:nvPr/>
        </p:nvPicPr>
        <p:blipFill>
          <a:blip r:embed="rId5">
            <a:alphaModFix/>
          </a:blip>
          <a:srcRect l="51411"/>
          <a:stretch/>
        </p:blipFill>
        <p:spPr bwMode="auto">
          <a:xfrm>
            <a:off x="4073339" y="4893926"/>
            <a:ext cx="825549" cy="1065226"/>
          </a:xfrm>
          <a:prstGeom prst="rect">
            <a:avLst/>
          </a:prstGeom>
          <a:noFill/>
          <a:ln>
            <a:noFill/>
          </a:ln>
        </p:spPr>
      </p:pic>
      <p:pic>
        <p:nvPicPr>
          <p:cNvPr id="37" name="Google Shape;724;g1bc6e687a7d_0_1693"/>
          <p:cNvPicPr/>
          <p:nvPr/>
        </p:nvPicPr>
        <p:blipFill>
          <a:blip r:embed="rId4">
            <a:alphaModFix/>
          </a:blip>
          <a:srcRect l="51862"/>
          <a:stretch/>
        </p:blipFill>
        <p:spPr bwMode="auto">
          <a:xfrm>
            <a:off x="8337913" y="4825350"/>
            <a:ext cx="633985" cy="1151700"/>
          </a:xfrm>
          <a:prstGeom prst="rect">
            <a:avLst/>
          </a:prstGeom>
          <a:noFill/>
          <a:ln>
            <a:noFill/>
          </a:ln>
        </p:spPr>
      </p:pic>
      <p:pic>
        <p:nvPicPr>
          <p:cNvPr id="38" name="Google Shape;725;g1bc6e687a7d_0_1693"/>
          <p:cNvPicPr/>
          <p:nvPr/>
        </p:nvPicPr>
        <p:blipFill>
          <a:blip r:embed="rId5">
            <a:alphaModFix/>
          </a:blip>
          <a:srcRect r="51411"/>
          <a:stretch/>
        </p:blipFill>
        <p:spPr bwMode="auto">
          <a:xfrm>
            <a:off x="7576556" y="4893926"/>
            <a:ext cx="825549" cy="1065226"/>
          </a:xfrm>
          <a:prstGeom prst="rect">
            <a:avLst/>
          </a:prstGeom>
          <a:noFill/>
          <a:ln>
            <a:noFill/>
          </a:ln>
        </p:spPr>
      </p:pic>
      <p:pic>
        <p:nvPicPr>
          <p:cNvPr id="39" name="Google Shape;726;g1bc6e687a7d_0_1693"/>
          <p:cNvPicPr/>
          <p:nvPr/>
        </p:nvPicPr>
        <p:blipFill>
          <a:blip r:embed="rId6">
            <a:alphaModFix/>
          </a:blip>
          <a:srcRect t="36180" r="45699" b="4096"/>
          <a:stretch/>
        </p:blipFill>
        <p:spPr bwMode="auto">
          <a:xfrm>
            <a:off x="0" y="4719665"/>
            <a:ext cx="1161202" cy="1277763"/>
          </a:xfrm>
          <a:prstGeom prst="rect">
            <a:avLst/>
          </a:prstGeom>
          <a:noFill/>
          <a:ln>
            <a:noFill/>
          </a:ln>
        </p:spPr>
      </p:pic>
      <p:pic>
        <p:nvPicPr>
          <p:cNvPr id="40" name="Google Shape;727;g1bc6e687a7d_0_1693"/>
          <p:cNvPicPr/>
          <p:nvPr/>
        </p:nvPicPr>
        <p:blipFill>
          <a:blip r:embed="rId7">
            <a:alphaModFix/>
          </a:blip>
          <a:srcRect r="35691"/>
          <a:stretch/>
        </p:blipFill>
        <p:spPr bwMode="auto">
          <a:xfrm>
            <a:off x="10862501" y="604450"/>
            <a:ext cx="1161199" cy="178705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732;g1bc6e687a7d_0_1800"/>
          <p:cNvSpPr/>
          <p:nvPr/>
        </p:nvSpPr>
        <p:spPr bwMode="auto">
          <a:xfrm>
            <a:off x="0" y="1300032"/>
            <a:ext cx="12239700" cy="523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733;g1bc6e687a7d_0_1800"/>
          <p:cNvSpPr/>
          <p:nvPr/>
        </p:nvSpPr>
        <p:spPr bwMode="auto">
          <a:xfrm>
            <a:off x="885144" y="1396075"/>
            <a:ext cx="102705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solidFill>
                  <a:srgbClr val="002060"/>
                </a:solidFill>
              </a:rPr>
              <a:t>Действия лиц, обеспечивающих безопасность организации образования:</a:t>
            </a:r>
            <a:endParaRPr sz="1600" b="1" i="0" u="none" strike="noStrike" cap="none">
              <a:solidFill>
                <a:srgbClr val="002060"/>
              </a:solidFill>
              <a:latin typeface="Arial"/>
              <a:ea typeface="Arial"/>
              <a:cs typeface="Arial"/>
            </a:endParaRPr>
          </a:p>
        </p:txBody>
      </p:sp>
      <p:sp>
        <p:nvSpPr>
          <p:cNvPr id="6" name="Google Shape;734;g1bc6e687a7d_0_1800"/>
          <p:cNvSpPr/>
          <p:nvPr/>
        </p:nvSpPr>
        <p:spPr bwMode="auto">
          <a:xfrm>
            <a:off x="3151675" y="1950813"/>
            <a:ext cx="7376400" cy="8019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немедленно сообщить руководству, а также по телефону в государственную противопожарную службу (далее - ГПС) по номеру 101 или единую дежурно-диспетчерскую службу 112, назвав адрес и номер объекта, место возникновения пожара, свою фамилию и должность</a:t>
            </a:r>
            <a:endParaRPr sz="1500" b="1" i="0" u="none" strike="noStrike" cap="none">
              <a:solidFill>
                <a:schemeClr val="dk1"/>
              </a:solidFill>
            </a:endParaRPr>
          </a:p>
        </p:txBody>
      </p:sp>
      <p:sp>
        <p:nvSpPr>
          <p:cNvPr id="7" name="Google Shape;735;g1bc6e687a7d_0_1800"/>
          <p:cNvSpPr/>
          <p:nvPr/>
        </p:nvSpPr>
        <p:spPr bwMode="auto">
          <a:xfrm>
            <a:off x="3294377" y="3132309"/>
            <a:ext cx="7522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a:solidFill>
                  <a:srgbClr val="2F5496"/>
                </a:solidFill>
              </a:rPr>
              <a:t>задействовать системы оповещения объекта и проинформировать о возникновении возгорания</a:t>
            </a:r>
            <a:endParaRPr sz="1500" b="0" i="0" u="none" strike="noStrike" cap="none">
              <a:solidFill>
                <a:srgbClr val="2F5496"/>
              </a:solidFill>
              <a:latin typeface="Arial"/>
              <a:ea typeface="Arial"/>
              <a:cs typeface="Arial"/>
            </a:endParaRPr>
          </a:p>
        </p:txBody>
      </p:sp>
      <p:sp>
        <p:nvSpPr>
          <p:cNvPr id="8" name="Google Shape;736;g1bc6e687a7d_0_1800"/>
          <p:cNvSpPr/>
          <p:nvPr/>
        </p:nvSpPr>
        <p:spPr bwMode="auto">
          <a:xfrm>
            <a:off x="138025" y="92425"/>
            <a:ext cx="12101700" cy="9480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dirty="0">
                <a:solidFill>
                  <a:srgbClr val="002060"/>
                </a:solidFill>
              </a:rPr>
              <a:t>АЛГОРИТМ </a:t>
            </a:r>
            <a:br>
              <a:rPr lang="en-US" sz="1600" b="1" dirty="0">
                <a:solidFill>
                  <a:srgbClr val="002060"/>
                </a:solidFill>
              </a:rPr>
            </a:br>
            <a:r>
              <a:rPr lang="en-US" sz="1600" b="1" dirty="0">
                <a:solidFill>
                  <a:srgbClr val="002060"/>
                </a:solidFill>
              </a:rPr>
              <a:t>ДЕЙСТВИЙ СОТРУДНИКОВ, ОБУЧАЮЩИХСЯ И ВОСПИТАННИКОВ ОРГАНИЗАЦИЙ ОБРАЗОВАНИЯ </a:t>
            </a:r>
            <a:br>
              <a:rPr lang="en-US" sz="1600" b="1" dirty="0">
                <a:solidFill>
                  <a:srgbClr val="002060"/>
                </a:solidFill>
              </a:rPr>
            </a:br>
            <a:r>
              <a:rPr lang="en-US" sz="1600" b="1" dirty="0">
                <a:solidFill>
                  <a:srgbClr val="002060"/>
                </a:solidFill>
              </a:rPr>
              <a:t>ПРИ ВОЗНИКНОВЕНИИ ЧРЕЗВЫЧАЙНЫХ СИТУАЦИЙ ТЕХНОГЕННОГО ХАРАКТЕРА</a:t>
            </a:r>
            <a:endParaRPr sz="1600" b="1" dirty="0">
              <a:solidFill>
                <a:srgbClr val="002060"/>
              </a:solidFill>
            </a:endParaRPr>
          </a:p>
        </p:txBody>
      </p:sp>
      <p:sp>
        <p:nvSpPr>
          <p:cNvPr id="9" name="Google Shape;737;g1bc6e687a7d_0_1800"/>
          <p:cNvSpPr/>
          <p:nvPr/>
        </p:nvSpPr>
        <p:spPr bwMode="auto">
          <a:xfrm>
            <a:off x="3151675" y="3864927"/>
            <a:ext cx="7376400" cy="8019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начать своевременную эвакуацию людей с объекта, проверив наличие лиц в каждой части объекта</a:t>
            </a:r>
            <a:endParaRPr sz="1500" b="1" i="0" u="none" strike="noStrike" cap="none">
              <a:solidFill>
                <a:schemeClr val="dk1"/>
              </a:solidFill>
            </a:endParaRPr>
          </a:p>
        </p:txBody>
      </p:sp>
      <p:sp>
        <p:nvSpPr>
          <p:cNvPr id="10" name="Google Shape;738;g1bc6e687a7d_0_1800"/>
          <p:cNvSpPr/>
          <p:nvPr/>
        </p:nvSpPr>
        <p:spPr bwMode="auto">
          <a:xfrm>
            <a:off x="3294377" y="4651411"/>
            <a:ext cx="7522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a:solidFill>
                  <a:srgbClr val="2F5496"/>
                </a:solidFill>
              </a:rPr>
              <a:t>принять меры по локализации и тушению пожара первичными средствами пожаротушения</a:t>
            </a:r>
            <a:endParaRPr sz="1500" b="0" i="0" u="none" strike="noStrike" cap="none">
              <a:solidFill>
                <a:srgbClr val="2F5496"/>
              </a:solidFill>
              <a:latin typeface="Arial"/>
              <a:ea typeface="Arial"/>
              <a:cs typeface="Arial"/>
            </a:endParaRPr>
          </a:p>
        </p:txBody>
      </p:sp>
      <p:sp>
        <p:nvSpPr>
          <p:cNvPr id="11" name="Google Shape;739;g1bc6e687a7d_0_1800"/>
          <p:cNvSpPr/>
          <p:nvPr/>
        </p:nvSpPr>
        <p:spPr bwMode="auto">
          <a:xfrm>
            <a:off x="3151675" y="5234238"/>
            <a:ext cx="7376400" cy="3756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оказать первую помощь пострадавшим по мере возможности</a:t>
            </a:r>
            <a:endParaRPr sz="1500" b="1" i="0" u="none" strike="noStrike" cap="none">
              <a:solidFill>
                <a:schemeClr val="dk1"/>
              </a:solidFill>
            </a:endParaRPr>
          </a:p>
        </p:txBody>
      </p:sp>
      <p:sp>
        <p:nvSpPr>
          <p:cNvPr id="12" name="Google Shape;740;g1bc6e687a7d_0_1800"/>
          <p:cNvSpPr/>
          <p:nvPr/>
        </p:nvSpPr>
        <p:spPr bwMode="auto">
          <a:xfrm>
            <a:off x="3294375" y="5747388"/>
            <a:ext cx="7522500" cy="7023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a:solidFill>
                  <a:srgbClr val="2F5496"/>
                </a:solidFill>
              </a:rPr>
              <a:t>организовать встречу пожарных и спасателей, показать им места подъезда к объекту, размещение люков пожарных гидрантов, план эвакуации и место возгорания на плане</a:t>
            </a:r>
            <a:endParaRPr sz="1500" b="0" i="0" u="none" strike="noStrike" cap="none">
              <a:solidFill>
                <a:srgbClr val="2F5496"/>
              </a:solidFill>
              <a:latin typeface="Arial"/>
              <a:ea typeface="Arial"/>
              <a:cs typeface="Arial"/>
            </a:endParaRPr>
          </a:p>
        </p:txBody>
      </p:sp>
      <p:sp>
        <p:nvSpPr>
          <p:cNvPr id="13" name="Google Shape;741;g1bc6e687a7d_0_1800"/>
          <p:cNvSpPr/>
          <p:nvPr/>
        </p:nvSpPr>
        <p:spPr bwMode="auto">
          <a:xfrm>
            <a:off x="3151675" y="6587225"/>
            <a:ext cx="7376400" cy="8019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после приезда пожарных необходимо оцепить территорию до прибытия сотрудников органов внутренних дел и запретить вход на нее лицам, не задействованным в тушении</a:t>
            </a:r>
            <a:endParaRPr sz="1500" b="1" i="0" u="none" strike="noStrike" cap="none">
              <a:solidFill>
                <a:schemeClr val="dk1"/>
              </a:solidFill>
            </a:endParaRPr>
          </a:p>
        </p:txBody>
      </p:sp>
      <p:pic>
        <p:nvPicPr>
          <p:cNvPr id="14" name="Google Shape;742;g1bc6e687a7d_0_1800"/>
          <p:cNvPicPr/>
          <p:nvPr/>
        </p:nvPicPr>
        <p:blipFill>
          <a:blip r:embed="rId2">
            <a:alphaModFix/>
          </a:blip>
          <a:stretch/>
        </p:blipFill>
        <p:spPr bwMode="auto">
          <a:xfrm>
            <a:off x="1687455" y="1932274"/>
            <a:ext cx="1098110" cy="1053182"/>
          </a:xfrm>
          <a:prstGeom prst="rect">
            <a:avLst/>
          </a:prstGeom>
          <a:noFill/>
          <a:ln>
            <a:noFill/>
          </a:ln>
        </p:spPr>
      </p:pic>
      <p:pic>
        <p:nvPicPr>
          <p:cNvPr id="15" name="Google Shape;743;g1bc6e687a7d_0_1800"/>
          <p:cNvPicPr/>
          <p:nvPr/>
        </p:nvPicPr>
        <p:blipFill>
          <a:blip r:embed="rId3">
            <a:alphaModFix/>
          </a:blip>
          <a:stretch/>
        </p:blipFill>
        <p:spPr bwMode="auto">
          <a:xfrm flipH="1">
            <a:off x="1508649" y="3611266"/>
            <a:ext cx="1303327" cy="830441"/>
          </a:xfrm>
          <a:prstGeom prst="rect">
            <a:avLst/>
          </a:prstGeom>
          <a:noFill/>
          <a:ln>
            <a:noFill/>
          </a:ln>
        </p:spPr>
      </p:pic>
      <p:cxnSp>
        <p:nvCxnSpPr>
          <p:cNvPr id="16" name="Google Shape;744;g1bc6e687a7d_0_1800"/>
          <p:cNvCxnSpPr>
            <a:cxnSpLocks/>
          </p:cNvCxnSpPr>
          <p:nvPr/>
        </p:nvCxnSpPr>
        <p:spPr bwMode="auto">
          <a:xfrm>
            <a:off x="2236503" y="3081406"/>
            <a:ext cx="0" cy="505800"/>
          </a:xfrm>
          <a:prstGeom prst="straightConnector1">
            <a:avLst/>
          </a:prstGeom>
          <a:noFill/>
          <a:ln w="19050" cap="flat" cmpd="sng">
            <a:solidFill>
              <a:schemeClr val="dk1"/>
            </a:solidFill>
            <a:prstDash val="solid"/>
            <a:miter lim="800000"/>
            <a:headEnd type="none" w="sm" len="sm"/>
            <a:tailEnd type="triangle" w="med" len="med"/>
          </a:ln>
        </p:spPr>
      </p:cxnSp>
      <p:pic>
        <p:nvPicPr>
          <p:cNvPr id="17" name="Google Shape;745;g1bc6e687a7d_0_1800"/>
          <p:cNvPicPr/>
          <p:nvPr/>
        </p:nvPicPr>
        <p:blipFill>
          <a:blip r:embed="rId4">
            <a:alphaModFix/>
          </a:blip>
          <a:stretch/>
        </p:blipFill>
        <p:spPr bwMode="auto">
          <a:xfrm flipH="1">
            <a:off x="1687454" y="4886523"/>
            <a:ext cx="1184151" cy="702458"/>
          </a:xfrm>
          <a:prstGeom prst="rect">
            <a:avLst/>
          </a:prstGeom>
          <a:noFill/>
          <a:ln>
            <a:noFill/>
          </a:ln>
        </p:spPr>
      </p:pic>
      <p:cxnSp>
        <p:nvCxnSpPr>
          <p:cNvPr id="18" name="Google Shape;746;g1bc6e687a7d_0_1800"/>
          <p:cNvCxnSpPr>
            <a:cxnSpLocks/>
          </p:cNvCxnSpPr>
          <p:nvPr/>
        </p:nvCxnSpPr>
        <p:spPr bwMode="auto">
          <a:xfrm>
            <a:off x="2236503" y="4499003"/>
            <a:ext cx="0" cy="505800"/>
          </a:xfrm>
          <a:prstGeom prst="straightConnector1">
            <a:avLst/>
          </a:prstGeom>
          <a:noFill/>
          <a:ln w="19050" cap="flat" cmpd="sng">
            <a:solidFill>
              <a:schemeClr val="dk1"/>
            </a:solidFill>
            <a:prstDash val="solid"/>
            <a:miter lim="800000"/>
            <a:headEnd type="none" w="sm" len="sm"/>
            <a:tailEnd type="triangle" w="med" len="med"/>
          </a:ln>
        </p:spPr>
      </p:cxnSp>
      <p:cxnSp>
        <p:nvCxnSpPr>
          <p:cNvPr id="19" name="Google Shape;747;g1bc6e687a7d_0_1800"/>
          <p:cNvCxnSpPr>
            <a:cxnSpLocks/>
          </p:cNvCxnSpPr>
          <p:nvPr/>
        </p:nvCxnSpPr>
        <p:spPr bwMode="auto">
          <a:xfrm>
            <a:off x="2236503" y="5646279"/>
            <a:ext cx="0" cy="505800"/>
          </a:xfrm>
          <a:prstGeom prst="straightConnector1">
            <a:avLst/>
          </a:prstGeom>
          <a:noFill/>
          <a:ln w="19050" cap="flat" cmpd="sng">
            <a:solidFill>
              <a:schemeClr val="dk1"/>
            </a:solidFill>
            <a:prstDash val="solid"/>
            <a:miter lim="800000"/>
            <a:headEnd type="none" w="sm" len="sm"/>
            <a:tailEnd type="triangle" w="med" len="med"/>
          </a:ln>
        </p:spPr>
      </p:cxnSp>
      <p:pic>
        <p:nvPicPr>
          <p:cNvPr id="20" name="Google Shape;748;g1bc6e687a7d_0_1800"/>
          <p:cNvPicPr/>
          <p:nvPr/>
        </p:nvPicPr>
        <p:blipFill>
          <a:blip r:embed="rId5">
            <a:alphaModFix/>
          </a:blip>
          <a:stretch/>
        </p:blipFill>
        <p:spPr bwMode="auto">
          <a:xfrm>
            <a:off x="1422760" y="6285575"/>
            <a:ext cx="1627471" cy="948000"/>
          </a:xfrm>
          <a:prstGeom prst="rect">
            <a:avLst/>
          </a:prstGeom>
          <a:noFill/>
          <a:ln>
            <a:noFill/>
          </a:ln>
        </p:spPr>
      </p:pic>
      <p:sp>
        <p:nvSpPr>
          <p:cNvPr id="21" name="Google Shape;749;g1bc6e687a7d_0_1800"/>
          <p:cNvSpPr/>
          <p:nvPr/>
        </p:nvSpPr>
        <p:spPr bwMode="auto">
          <a:xfrm>
            <a:off x="1949375" y="1030896"/>
            <a:ext cx="8380200" cy="33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Возникновение пожара (взрыва)</a:t>
            </a:r>
            <a:endParaRPr sz="1600" b="1" i="0" u="none" strike="noStrike" cap="none">
              <a:solidFill>
                <a:schemeClr val="dk1"/>
              </a:solidFill>
              <a:latin typeface="Arial"/>
              <a:ea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35"/>
          <p:cNvSpPr/>
          <p:nvPr/>
        </p:nvSpPr>
        <p:spPr bwMode="auto">
          <a:xfrm>
            <a:off x="-1" y="6215190"/>
            <a:ext cx="12239625" cy="13892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5" name="Прямоугольник 66"/>
          <p:cNvSpPr/>
          <p:nvPr/>
        </p:nvSpPr>
        <p:spPr bwMode="auto">
          <a:xfrm>
            <a:off x="0" y="6150786"/>
            <a:ext cx="12239625" cy="33719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6" name="Прямоугольник 3"/>
          <p:cNvSpPr/>
          <p:nvPr/>
        </p:nvSpPr>
        <p:spPr bwMode="auto">
          <a:xfrm>
            <a:off x="1777479" y="208142"/>
            <a:ext cx="8612155" cy="338554"/>
          </a:xfrm>
          <a:prstGeom prst="rect">
            <a:avLst/>
          </a:prstGeom>
        </p:spPr>
        <p:txBody>
          <a:bodyPr wrap="square">
            <a:spAutoFit/>
          </a:bodyPr>
          <a:lstStyle/>
          <a:p>
            <a:pPr algn="ctr">
              <a:defRPr/>
            </a:pPr>
            <a:r>
              <a:rPr lang="ru-RU" sz="1600" b="1">
                <a:solidFill>
                  <a:srgbClr val="002060"/>
                </a:solidFill>
                <a:latin typeface="Arial"/>
                <a:cs typeface="Arial"/>
              </a:rPr>
              <a:t>АЛГОРИТМ ОПЕРАТИВНОГО РЕАГИРОВАНИЯ НА ФАКТЫ НАСИЛИЯ ДЕТЕЙ</a:t>
            </a:r>
          </a:p>
        </p:txBody>
      </p:sp>
      <p:sp>
        <p:nvSpPr>
          <p:cNvPr id="7" name="Прямоугольник 1"/>
          <p:cNvSpPr/>
          <p:nvPr/>
        </p:nvSpPr>
        <p:spPr bwMode="auto">
          <a:xfrm>
            <a:off x="290278" y="1632390"/>
            <a:ext cx="5793279" cy="1446550"/>
          </a:xfrm>
          <a:prstGeom prst="rect">
            <a:avLst/>
          </a:prstGeom>
        </p:spPr>
        <p:txBody>
          <a:bodyPr wrap="square">
            <a:spAutoFit/>
          </a:bodyPr>
          <a:lstStyle/>
          <a:p>
            <a:pPr algn="just">
              <a:defRPr/>
            </a:pPr>
            <a:r>
              <a:rPr lang="ru-RU" sz="1100">
                <a:solidFill>
                  <a:srgbClr val="00B0F0"/>
                </a:solidFill>
              </a:rPr>
              <a:t>■</a:t>
            </a:r>
            <a:r>
              <a:rPr lang="ru-RU" sz="1100">
                <a:latin typeface="Arial"/>
                <a:cs typeface="Arial"/>
              </a:rPr>
              <a:t> осуществление постоянного мониторинга положения детей и выявление фактов насилия (мониторинг СМИ, патронажное посещение, рейды, прием и рассмотрение обращений граждан и др.) органами внутренних дел (ОВД), органами и организациями образования (ОО), здравоохранения (ОЗ), социальной защиты (ОСЗ). Рабочим органом оперативного реагирования на факты насилия над детьми является Министерство просвещения РК (МП). На региональном уровне ответственность за координацю всей работы по оператвиному реагированию несут заместители акимов регионов.</a:t>
            </a:r>
            <a:endParaRPr/>
          </a:p>
        </p:txBody>
      </p:sp>
      <p:sp>
        <p:nvSpPr>
          <p:cNvPr id="8" name="Прямоугольник 2"/>
          <p:cNvSpPr/>
          <p:nvPr/>
        </p:nvSpPr>
        <p:spPr bwMode="auto">
          <a:xfrm>
            <a:off x="291965" y="4222652"/>
            <a:ext cx="5791592" cy="1785104"/>
          </a:xfrm>
          <a:prstGeom prst="rect">
            <a:avLst/>
          </a:prstGeom>
        </p:spPr>
        <p:txBody>
          <a:bodyPr wrap="square">
            <a:spAutoFit/>
          </a:bodyPr>
          <a:lstStyle/>
          <a:p>
            <a:pPr algn="just">
              <a:defRPr/>
            </a:pPr>
            <a:r>
              <a:rPr lang="ru-RU" sz="1100">
                <a:solidFill>
                  <a:srgbClr val="00B0F0"/>
                </a:solidFill>
              </a:rPr>
              <a:t>■ </a:t>
            </a:r>
            <a:r>
              <a:rPr lang="ru-RU" sz="1100">
                <a:latin typeface="Arial"/>
                <a:cs typeface="Arial"/>
              </a:rPr>
              <a:t>при выявлении фактов насилия одним из органов либо организаций,</a:t>
            </a:r>
            <a:r>
              <a:rPr lang="ru-RU" sz="1100" b="1">
                <a:latin typeface="Arial"/>
                <a:cs typeface="Arial"/>
              </a:rPr>
              <a:t> </a:t>
            </a:r>
            <a:r>
              <a:rPr lang="ru-RU" sz="1100">
                <a:latin typeface="Arial"/>
                <a:cs typeface="Arial"/>
              </a:rPr>
              <a:t>информирование </a:t>
            </a:r>
            <a:r>
              <a:rPr lang="ru-RU" sz="1100" b="1">
                <a:latin typeface="Arial"/>
                <a:cs typeface="Arial"/>
              </a:rPr>
              <a:t>в течение 1 (одного) часа </a:t>
            </a:r>
            <a:r>
              <a:rPr lang="ru-RU" sz="1100">
                <a:latin typeface="Arial"/>
                <a:cs typeface="Arial"/>
              </a:rPr>
              <a:t>ОВД, органов прокуратуры, ОО, ОЗ;</a:t>
            </a:r>
            <a:endParaRPr/>
          </a:p>
          <a:p>
            <a:pPr algn="just">
              <a:defRPr/>
            </a:pPr>
            <a:r>
              <a:rPr lang="ru-RU" sz="1100">
                <a:solidFill>
                  <a:srgbClr val="00B0F0"/>
                </a:solidFill>
              </a:rPr>
              <a:t>■ </a:t>
            </a:r>
            <a:r>
              <a:rPr lang="ru-RU" sz="1100">
                <a:latin typeface="Arial"/>
                <a:cs typeface="Arial"/>
              </a:rPr>
              <a:t>осуществление выезда следственной группы и незамедлительное проведение следственных мероприятий ОВД (осмотр места происшествия, медицинское освидетельствование, назначение СМЭ, допрос потерпевшего, свидетелей и т.д.)</a:t>
            </a:r>
            <a:r>
              <a:rPr lang="kk-KZ" sz="1100">
                <a:latin typeface="Arial"/>
                <a:cs typeface="Arial"/>
              </a:rPr>
              <a:t>;</a:t>
            </a:r>
            <a:endParaRPr lang="ru-RU" sz="1100">
              <a:latin typeface="Arial"/>
              <a:cs typeface="Arial"/>
            </a:endParaRPr>
          </a:p>
          <a:p>
            <a:pPr algn="just">
              <a:defRPr/>
            </a:pPr>
            <a:r>
              <a:rPr lang="ru-RU" sz="1100">
                <a:solidFill>
                  <a:srgbClr val="00B0F0"/>
                </a:solidFill>
              </a:rPr>
              <a:t>■ </a:t>
            </a:r>
            <a:r>
              <a:rPr lang="ru-RU" sz="1100">
                <a:latin typeface="Arial"/>
                <a:cs typeface="Arial"/>
              </a:rPr>
              <a:t>идентификация случая: выявление признаков насилия (ОЗ), определение угроз жизни и здоровью ребенка (ОЗ, ОО), установление предварительного диагноза (ОЗ);</a:t>
            </a:r>
            <a:endParaRPr/>
          </a:p>
          <a:p>
            <a:pPr algn="just">
              <a:defRPr/>
            </a:pPr>
            <a:r>
              <a:rPr lang="ru-RU" sz="1100">
                <a:solidFill>
                  <a:srgbClr val="00B0F0"/>
                </a:solidFill>
              </a:rPr>
              <a:t>■ </a:t>
            </a:r>
            <a:r>
              <a:rPr lang="ru-RU" sz="1100">
                <a:latin typeface="Arial"/>
                <a:cs typeface="Arial"/>
              </a:rPr>
              <a:t>назначение процессуального прокурора и обеспечение надзора (органы прокуратуры);</a:t>
            </a:r>
            <a:endParaRPr/>
          </a:p>
          <a:p>
            <a:pPr algn="just">
              <a:defRPr/>
            </a:pPr>
            <a:r>
              <a:rPr lang="ru-RU" sz="1100">
                <a:solidFill>
                  <a:srgbClr val="00B0F0"/>
                </a:solidFill>
              </a:rPr>
              <a:t>■ </a:t>
            </a:r>
            <a:r>
              <a:rPr lang="ru-RU" sz="1100">
                <a:latin typeface="Arial"/>
                <a:cs typeface="Arial"/>
              </a:rPr>
              <a:t>предоставление адвоката (ОВД).</a:t>
            </a:r>
            <a:endParaRPr/>
          </a:p>
        </p:txBody>
      </p:sp>
      <p:sp>
        <p:nvSpPr>
          <p:cNvPr id="9" name="Прямоугольник 4"/>
          <p:cNvSpPr/>
          <p:nvPr/>
        </p:nvSpPr>
        <p:spPr bwMode="auto">
          <a:xfrm>
            <a:off x="6235307" y="1632390"/>
            <a:ext cx="5810510" cy="1446550"/>
          </a:xfrm>
          <a:prstGeom prst="rect">
            <a:avLst/>
          </a:prstGeom>
        </p:spPr>
        <p:txBody>
          <a:bodyPr wrap="square">
            <a:spAutoFit/>
          </a:bodyPr>
          <a:lstStyle/>
          <a:p>
            <a:pPr algn="just">
              <a:defRPr/>
            </a:pPr>
            <a:r>
              <a:rPr lang="ru-RU" sz="1100">
                <a:solidFill>
                  <a:srgbClr val="00B0F0"/>
                </a:solidFill>
              </a:rPr>
              <a:t>■ </a:t>
            </a:r>
            <a:r>
              <a:rPr lang="ru-RU" sz="1100">
                <a:latin typeface="Arial"/>
                <a:cs typeface="Arial"/>
              </a:rPr>
              <a:t>организация своевременной комплексной поддержки жертв насилия, в т.ч. родственников жертвы насилия, включающее: психологическое сопровождение (ОО); обеспечение первичной безопасности ребенка с учетом мнения родителей (за исключением случаев насилия родителем/законным представителем); изолирование жертвы от насильника в безопасное помещение (ОВД, ОО)</a:t>
            </a:r>
            <a:r>
              <a:rPr lang="kk-KZ" sz="1100">
                <a:latin typeface="Arial"/>
                <a:cs typeface="Arial"/>
              </a:rPr>
              <a:t>; </a:t>
            </a:r>
            <a:r>
              <a:rPr lang="ru-RU" sz="1100">
                <a:latin typeface="Arial"/>
                <a:cs typeface="Arial"/>
              </a:rPr>
              <a:t>обеспечение первичных потребностей ребенка в еде, тепле, одежде (ОО, ОСЗ); при угрозе жизни и здоровью размещение ребенка в медицинские организации (ОЗ) и т.д.;</a:t>
            </a:r>
            <a:endParaRPr/>
          </a:p>
          <a:p>
            <a:pPr algn="just">
              <a:defRPr/>
            </a:pPr>
            <a:r>
              <a:rPr lang="ru-RU" sz="1100">
                <a:solidFill>
                  <a:srgbClr val="00B0F0"/>
                </a:solidFill>
              </a:rPr>
              <a:t>■ </a:t>
            </a:r>
            <a:r>
              <a:rPr lang="kk-KZ" sz="1100">
                <a:latin typeface="Arial"/>
                <a:cs typeface="Arial"/>
              </a:rPr>
              <a:t>осуществление контроля за оказанием комплексной поддержки </a:t>
            </a:r>
            <a:r>
              <a:rPr lang="ru-RU" sz="1100">
                <a:latin typeface="Arial"/>
                <a:cs typeface="Arial"/>
              </a:rPr>
              <a:t>жертв насилия.</a:t>
            </a:r>
            <a:endParaRPr/>
          </a:p>
        </p:txBody>
      </p:sp>
      <p:sp>
        <p:nvSpPr>
          <p:cNvPr id="10" name="Прямоугольник 7"/>
          <p:cNvSpPr/>
          <p:nvPr/>
        </p:nvSpPr>
        <p:spPr bwMode="auto">
          <a:xfrm>
            <a:off x="6235307" y="4222527"/>
            <a:ext cx="5810510" cy="1785104"/>
          </a:xfrm>
          <a:prstGeom prst="rect">
            <a:avLst/>
          </a:prstGeom>
        </p:spPr>
        <p:txBody>
          <a:bodyPr wrap="square">
            <a:spAutoFit/>
          </a:bodyPr>
          <a:lstStyle/>
          <a:p>
            <a:pPr algn="just">
              <a:defRPr/>
            </a:pPr>
            <a:r>
              <a:rPr lang="ru-RU" sz="1100">
                <a:solidFill>
                  <a:srgbClr val="00B0F0"/>
                </a:solidFill>
              </a:rPr>
              <a:t>■</a:t>
            </a:r>
            <a:r>
              <a:rPr lang="ru-RU" sz="1100">
                <a:latin typeface="Arial"/>
                <a:cs typeface="Arial"/>
              </a:rPr>
              <a:t> Комиссии по делам несовершеннолетних (КДН) </a:t>
            </a:r>
            <a:r>
              <a:rPr lang="ru-RU" sz="1100" b="1">
                <a:latin typeface="Arial"/>
                <a:cs typeface="Arial"/>
              </a:rPr>
              <a:t>в течение 1 (одного) рабочего дня </a:t>
            </a:r>
            <a:r>
              <a:rPr lang="ru-RU" sz="1100">
                <a:latin typeface="Arial"/>
                <a:cs typeface="Arial"/>
              </a:rPr>
              <a:t>принимает решение о дальнейшем устройстве ребенка в организации (ЦАН, ЦПД, Дома ребенка, кризисные центры независимо от форм собственности) либо оставления ребенка в семье;</a:t>
            </a:r>
            <a:endParaRPr/>
          </a:p>
          <a:p>
            <a:pPr algn="just">
              <a:defRPr/>
            </a:pPr>
            <a:r>
              <a:rPr lang="ru-RU" sz="1100">
                <a:solidFill>
                  <a:srgbClr val="00B0F0"/>
                </a:solidFill>
              </a:rPr>
              <a:t>■</a:t>
            </a:r>
            <a:r>
              <a:rPr lang="ru-RU" sz="1100">
                <a:latin typeface="Arial"/>
                <a:cs typeface="Arial"/>
              </a:rPr>
              <a:t> оказание комплекса специальных социальных услуг (социально-бытовые, -медицинские, - психологические, - педагогические, - культурные, - правовые услуги и др.) на базе организаций (ОО, ОЗ, ОСЗ);</a:t>
            </a:r>
            <a:endParaRPr/>
          </a:p>
          <a:p>
            <a:pPr algn="just">
              <a:defRPr/>
            </a:pPr>
            <a:r>
              <a:rPr lang="ru-RU" sz="1100">
                <a:solidFill>
                  <a:srgbClr val="00B0F0"/>
                </a:solidFill>
              </a:rPr>
              <a:t>■  </a:t>
            </a:r>
            <a:r>
              <a:rPr lang="ru-RU" sz="1100">
                <a:latin typeface="Arial"/>
                <a:cs typeface="Arial"/>
              </a:rPr>
              <a:t>при принятии КДН решения об оставлении ребенка в семье: оказание помощи в социальной реабилитации ребенка и психологической помощи родителям (ОО, ОСЗ, ОЗ).</a:t>
            </a:r>
            <a:endParaRPr/>
          </a:p>
        </p:txBody>
      </p:sp>
      <p:sp>
        <p:nvSpPr>
          <p:cNvPr id="11" name="Прямоугольник 15"/>
          <p:cNvSpPr/>
          <p:nvPr/>
        </p:nvSpPr>
        <p:spPr bwMode="auto">
          <a:xfrm>
            <a:off x="3249185" y="6215190"/>
            <a:ext cx="8663111" cy="1292662"/>
          </a:xfrm>
          <a:prstGeom prst="rect">
            <a:avLst/>
          </a:prstGeom>
        </p:spPr>
        <p:txBody>
          <a:bodyPr wrap="square">
            <a:spAutoFit/>
          </a:bodyPr>
          <a:lstStyle/>
          <a:p>
            <a:pPr>
              <a:defRPr/>
            </a:pPr>
            <a:r>
              <a:rPr lang="ru-RU" sz="1200" b="1">
                <a:solidFill>
                  <a:srgbClr val="002060"/>
                </a:solidFill>
                <a:latin typeface="Arial"/>
                <a:cs typeface="Arial"/>
              </a:rPr>
              <a:t>ПОРЯДОК РАБОТЫ СО СМИ И СОЦИАЛЬНЫМИ СЕТЯМИ:</a:t>
            </a:r>
            <a:endParaRPr/>
          </a:p>
          <a:p>
            <a:pPr algn="ctr">
              <a:defRPr/>
            </a:pPr>
            <a:endParaRPr lang="ru-RU" sz="1100" b="1">
              <a:solidFill>
                <a:srgbClr val="002060"/>
              </a:solidFill>
              <a:latin typeface="Arial"/>
              <a:cs typeface="Arial"/>
            </a:endParaRPr>
          </a:p>
          <a:p>
            <a:pPr>
              <a:defRPr/>
            </a:pPr>
            <a:r>
              <a:rPr lang="ru-RU" sz="1100">
                <a:solidFill>
                  <a:srgbClr val="00B0F0"/>
                </a:solidFill>
              </a:rPr>
              <a:t>■</a:t>
            </a:r>
            <a:r>
              <a:rPr lang="ru-RU" sz="1100" b="1">
                <a:latin typeface="Arial"/>
                <a:cs typeface="Arial"/>
              </a:rPr>
              <a:t> </a:t>
            </a:r>
            <a:r>
              <a:rPr lang="ru-RU" sz="1100">
                <a:latin typeface="Arial"/>
                <a:cs typeface="Arial"/>
              </a:rPr>
              <a:t>круглосуточный мониторинг и анализ информационного пространства, СМИ и социальных сетей на факты насилия (МИОР);</a:t>
            </a:r>
            <a:endParaRPr/>
          </a:p>
          <a:p>
            <a:pPr>
              <a:defRPr/>
            </a:pPr>
            <a:r>
              <a:rPr lang="ru-RU" sz="1100">
                <a:solidFill>
                  <a:srgbClr val="00B0F0"/>
                </a:solidFill>
              </a:rPr>
              <a:t>■</a:t>
            </a:r>
            <a:r>
              <a:rPr lang="ru-RU" sz="1100">
                <a:latin typeface="Arial"/>
                <a:cs typeface="Arial"/>
              </a:rPr>
              <a:t> по каждой опубликованной информации о факте насилия в отношении ребенка оперативное информирование официального представителя МП;</a:t>
            </a:r>
            <a:endParaRPr/>
          </a:p>
          <a:p>
            <a:pPr>
              <a:defRPr/>
            </a:pPr>
            <a:r>
              <a:rPr lang="ru-RU" sz="1100">
                <a:solidFill>
                  <a:srgbClr val="00B0F0"/>
                </a:solidFill>
              </a:rPr>
              <a:t>■ </a:t>
            </a:r>
            <a:r>
              <a:rPr lang="ru-RU" sz="1100">
                <a:latin typeface="Arial"/>
                <a:cs typeface="Arial"/>
              </a:rPr>
              <a:t>по отдельным резонансным случаям насилия не позже 3-х часов выход в СМИ официального представителя МП, которому представляют информации все структуры (МП, МВД, МЗ, МИОР, МИО).</a:t>
            </a:r>
            <a:endParaRPr/>
          </a:p>
        </p:txBody>
      </p:sp>
      <p:pic>
        <p:nvPicPr>
          <p:cNvPr id="12" name="Google Shape;292;p35" descr="03.png"/>
          <p:cNvPicPr/>
          <p:nvPr/>
        </p:nvPicPr>
        <p:blipFill>
          <a:blip r:embed="rId2">
            <a:alphaModFix/>
          </a:blip>
          <a:stretch/>
        </p:blipFill>
        <p:spPr bwMode="auto">
          <a:xfrm>
            <a:off x="7177621" y="793496"/>
            <a:ext cx="1200363" cy="784282"/>
          </a:xfrm>
          <a:prstGeom prst="rect">
            <a:avLst/>
          </a:prstGeom>
          <a:noFill/>
          <a:ln>
            <a:noFill/>
          </a:ln>
        </p:spPr>
      </p:pic>
      <p:pic>
        <p:nvPicPr>
          <p:cNvPr id="13" name="Google Shape;293;p35" descr="02.png"/>
          <p:cNvPicPr/>
          <p:nvPr/>
        </p:nvPicPr>
        <p:blipFill>
          <a:blip r:embed="rId3">
            <a:alphaModFix/>
          </a:blip>
          <a:stretch/>
        </p:blipFill>
        <p:spPr bwMode="auto">
          <a:xfrm>
            <a:off x="9562209" y="802426"/>
            <a:ext cx="1336934" cy="754715"/>
          </a:xfrm>
          <a:prstGeom prst="rect">
            <a:avLst/>
          </a:prstGeom>
          <a:noFill/>
          <a:ln>
            <a:noFill/>
          </a:ln>
        </p:spPr>
      </p:pic>
      <p:pic>
        <p:nvPicPr>
          <p:cNvPr id="14" name="Google Shape;233;p32"/>
          <p:cNvPicPr/>
          <p:nvPr/>
        </p:nvPicPr>
        <p:blipFill>
          <a:blip r:embed="rId4">
            <a:alphaModFix/>
          </a:blip>
          <a:srcRect r="84540" b="55052"/>
          <a:stretch/>
        </p:blipFill>
        <p:spPr bwMode="auto">
          <a:xfrm>
            <a:off x="1854577" y="740543"/>
            <a:ext cx="988940" cy="897148"/>
          </a:xfrm>
          <a:prstGeom prst="rect">
            <a:avLst/>
          </a:prstGeom>
          <a:noFill/>
          <a:ln>
            <a:noFill/>
          </a:ln>
        </p:spPr>
      </p:pic>
      <p:pic>
        <p:nvPicPr>
          <p:cNvPr id="15" name="Google Shape;264;p34"/>
          <p:cNvPicPr/>
          <p:nvPr/>
        </p:nvPicPr>
        <p:blipFill>
          <a:blip r:embed="rId5">
            <a:alphaModFix/>
          </a:blip>
          <a:stretch/>
        </p:blipFill>
        <p:spPr bwMode="auto">
          <a:xfrm>
            <a:off x="3546478" y="802425"/>
            <a:ext cx="1310051" cy="853911"/>
          </a:xfrm>
          <a:prstGeom prst="rect">
            <a:avLst/>
          </a:prstGeom>
          <a:noFill/>
          <a:ln>
            <a:noFill/>
          </a:ln>
        </p:spPr>
      </p:pic>
      <p:sp>
        <p:nvSpPr>
          <p:cNvPr id="16" name="TextBox 19"/>
          <p:cNvSpPr>
            <a:spLocks/>
          </p:cNvSpPr>
          <p:nvPr/>
        </p:nvSpPr>
        <p:spPr bwMode="auto">
          <a:xfrm>
            <a:off x="3004815" y="577152"/>
            <a:ext cx="404842" cy="707886"/>
          </a:xfrm>
          <a:prstGeom prst="rect">
            <a:avLst/>
          </a:prstGeom>
          <a:noFill/>
        </p:spPr>
        <p:txBody>
          <a:bodyPr wrap="square" rtlCol="0">
            <a:spAutoFit/>
          </a:bodyPr>
          <a:lstStyle/>
          <a:p>
            <a:pPr>
              <a:defRPr/>
            </a:pPr>
            <a:r>
              <a:rPr lang="ru-RU" sz="4000" b="1">
                <a:solidFill>
                  <a:srgbClr val="002060"/>
                </a:solidFill>
              </a:rPr>
              <a:t>1</a:t>
            </a:r>
            <a:endParaRPr/>
          </a:p>
        </p:txBody>
      </p:sp>
      <p:sp>
        <p:nvSpPr>
          <p:cNvPr id="17" name="Стрелка вправо 21"/>
          <p:cNvSpPr/>
          <p:nvPr/>
        </p:nvSpPr>
        <p:spPr bwMode="auto">
          <a:xfrm rot="5400000">
            <a:off x="3095611" y="1304156"/>
            <a:ext cx="307148" cy="358265"/>
          </a:xfrm>
          <a:prstGeom prst="rightArrow">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18" name="Стрелка вправо 51"/>
          <p:cNvSpPr/>
          <p:nvPr/>
        </p:nvSpPr>
        <p:spPr bwMode="auto">
          <a:xfrm rot="5400000">
            <a:off x="3108853" y="3846516"/>
            <a:ext cx="307148" cy="358265"/>
          </a:xfrm>
          <a:prstGeom prst="rightArrow">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19" name="Рисунок 22"/>
          <p:cNvPicPr>
            <a:picLocks noChangeAspect="1"/>
          </p:cNvPicPr>
          <p:nvPr/>
        </p:nvPicPr>
        <p:blipFill>
          <a:blip r:embed="rId6"/>
          <a:stretch/>
        </p:blipFill>
        <p:spPr bwMode="auto">
          <a:xfrm>
            <a:off x="1892014" y="3417670"/>
            <a:ext cx="951503" cy="761553"/>
          </a:xfrm>
          <a:prstGeom prst="rect">
            <a:avLst/>
          </a:prstGeom>
        </p:spPr>
      </p:pic>
      <p:pic>
        <p:nvPicPr>
          <p:cNvPr id="20" name="Рисунок 23"/>
          <p:cNvPicPr>
            <a:picLocks noChangeAspect="1"/>
          </p:cNvPicPr>
          <p:nvPr/>
        </p:nvPicPr>
        <p:blipFill>
          <a:blip r:embed="rId7"/>
          <a:stretch/>
        </p:blipFill>
        <p:spPr bwMode="auto">
          <a:xfrm>
            <a:off x="3694210" y="3339290"/>
            <a:ext cx="974427" cy="838360"/>
          </a:xfrm>
          <a:prstGeom prst="rect">
            <a:avLst/>
          </a:prstGeom>
        </p:spPr>
      </p:pic>
      <p:cxnSp>
        <p:nvCxnSpPr>
          <p:cNvPr id="21" name="Прямая соединительная линия 33"/>
          <p:cNvCxnSpPr>
            <a:cxnSpLocks/>
          </p:cNvCxnSpPr>
          <p:nvPr/>
        </p:nvCxnSpPr>
        <p:spPr bwMode="auto">
          <a:xfrm>
            <a:off x="475986" y="3143343"/>
            <a:ext cx="540242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54"/>
          <p:cNvCxnSpPr>
            <a:cxnSpLocks/>
          </p:cNvCxnSpPr>
          <p:nvPr/>
        </p:nvCxnSpPr>
        <p:spPr bwMode="auto">
          <a:xfrm>
            <a:off x="6284165" y="3143343"/>
            <a:ext cx="540242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55"/>
          <p:cNvCxnSpPr>
            <a:cxnSpLocks/>
          </p:cNvCxnSpPr>
          <p:nvPr/>
        </p:nvCxnSpPr>
        <p:spPr bwMode="auto">
          <a:xfrm>
            <a:off x="475986" y="6046997"/>
            <a:ext cx="540242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56"/>
          <p:cNvCxnSpPr>
            <a:cxnSpLocks/>
          </p:cNvCxnSpPr>
          <p:nvPr/>
        </p:nvCxnSpPr>
        <p:spPr bwMode="auto">
          <a:xfrm>
            <a:off x="6358813" y="6041542"/>
            <a:ext cx="540242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25" name="Рисунок 61"/>
          <p:cNvPicPr>
            <a:picLocks noChangeAspect="1"/>
          </p:cNvPicPr>
          <p:nvPr/>
        </p:nvPicPr>
        <p:blipFill>
          <a:blip r:embed="rId8"/>
          <a:stretch/>
        </p:blipFill>
        <p:spPr bwMode="auto">
          <a:xfrm>
            <a:off x="7554983" y="3327700"/>
            <a:ext cx="1010520" cy="849950"/>
          </a:xfrm>
          <a:prstGeom prst="rect">
            <a:avLst/>
          </a:prstGeom>
        </p:spPr>
      </p:pic>
      <p:pic>
        <p:nvPicPr>
          <p:cNvPr id="26" name="Рисунок 62"/>
          <p:cNvPicPr>
            <a:picLocks noChangeAspect="1"/>
          </p:cNvPicPr>
          <p:nvPr/>
        </p:nvPicPr>
        <p:blipFill>
          <a:blip r:embed="rId9"/>
          <a:stretch/>
        </p:blipFill>
        <p:spPr bwMode="auto">
          <a:xfrm>
            <a:off x="9669321" y="3291048"/>
            <a:ext cx="704500" cy="830423"/>
          </a:xfrm>
          <a:prstGeom prst="rect">
            <a:avLst/>
          </a:prstGeom>
        </p:spPr>
      </p:pic>
      <p:pic>
        <p:nvPicPr>
          <p:cNvPr id="27" name="Google Shape;234;p32"/>
          <p:cNvPicPr/>
          <p:nvPr/>
        </p:nvPicPr>
        <p:blipFill>
          <a:blip r:embed="rId10">
            <a:alphaModFix/>
          </a:blip>
          <a:stretch/>
        </p:blipFill>
        <p:spPr bwMode="auto">
          <a:xfrm>
            <a:off x="1892014" y="6618819"/>
            <a:ext cx="1061953" cy="830066"/>
          </a:xfrm>
          <a:prstGeom prst="rect">
            <a:avLst/>
          </a:prstGeom>
          <a:noFill/>
          <a:ln>
            <a:noFill/>
          </a:ln>
        </p:spPr>
      </p:pic>
      <p:pic>
        <p:nvPicPr>
          <p:cNvPr id="28" name="Google Shape;190;p29"/>
          <p:cNvPicPr/>
          <p:nvPr/>
        </p:nvPicPr>
        <p:blipFill>
          <a:blip r:embed="rId11">
            <a:alphaModFix/>
          </a:blip>
          <a:stretch/>
        </p:blipFill>
        <p:spPr bwMode="auto">
          <a:xfrm>
            <a:off x="554394" y="6543815"/>
            <a:ext cx="794161" cy="905070"/>
          </a:xfrm>
          <a:prstGeom prst="rect">
            <a:avLst/>
          </a:prstGeom>
          <a:noFill/>
          <a:ln>
            <a:noFill/>
          </a:ln>
        </p:spPr>
      </p:pic>
      <p:sp>
        <p:nvSpPr>
          <p:cNvPr id="29" name="Стрелка вправо 65"/>
          <p:cNvSpPr/>
          <p:nvPr/>
        </p:nvSpPr>
        <p:spPr bwMode="auto">
          <a:xfrm>
            <a:off x="1466710" y="6761413"/>
            <a:ext cx="307148" cy="358265"/>
          </a:xfrm>
          <a:prstGeom prst="rightArrow">
            <a:avLst>
              <a:gd name="adj1" fmla="val 50000"/>
              <a:gd name="adj2"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30" name="Прямоугольник 5"/>
          <p:cNvSpPr/>
          <p:nvPr/>
        </p:nvSpPr>
        <p:spPr bwMode="auto">
          <a:xfrm>
            <a:off x="2938460" y="999390"/>
            <a:ext cx="647934" cy="400110"/>
          </a:xfrm>
          <a:prstGeom prst="rect">
            <a:avLst/>
          </a:prstGeom>
        </p:spPr>
        <p:txBody>
          <a:bodyPr wrap="none">
            <a:spAutoFit/>
          </a:bodyPr>
          <a:lstStyle/>
          <a:p>
            <a:pPr lvl="0">
              <a:defRPr/>
            </a:pPr>
            <a:r>
              <a:rPr lang="kk-KZ" sz="2000" b="1">
                <a:solidFill>
                  <a:srgbClr val="002060"/>
                </a:solidFill>
                <a:latin typeface="Arial"/>
                <a:cs typeface="Arial"/>
              </a:rPr>
              <a:t>шаг</a:t>
            </a:r>
            <a:endParaRPr lang="ru-RU" sz="2000" b="1">
              <a:solidFill>
                <a:srgbClr val="002060"/>
              </a:solidFill>
              <a:latin typeface="Arial"/>
              <a:cs typeface="Arial"/>
            </a:endParaRPr>
          </a:p>
        </p:txBody>
      </p:sp>
      <p:sp>
        <p:nvSpPr>
          <p:cNvPr id="31" name="TextBox 34"/>
          <p:cNvSpPr>
            <a:spLocks/>
          </p:cNvSpPr>
          <p:nvPr/>
        </p:nvSpPr>
        <p:spPr bwMode="auto">
          <a:xfrm>
            <a:off x="3026873" y="3118181"/>
            <a:ext cx="404842" cy="707886"/>
          </a:xfrm>
          <a:prstGeom prst="rect">
            <a:avLst/>
          </a:prstGeom>
          <a:noFill/>
        </p:spPr>
        <p:txBody>
          <a:bodyPr wrap="square" rtlCol="0">
            <a:spAutoFit/>
          </a:bodyPr>
          <a:lstStyle/>
          <a:p>
            <a:pPr>
              <a:defRPr/>
            </a:pPr>
            <a:r>
              <a:rPr lang="ru-RU" sz="4000" b="1">
                <a:solidFill>
                  <a:srgbClr val="002060"/>
                </a:solidFill>
              </a:rPr>
              <a:t>2</a:t>
            </a:r>
            <a:endParaRPr/>
          </a:p>
        </p:txBody>
      </p:sp>
      <p:sp>
        <p:nvSpPr>
          <p:cNvPr id="32" name="Прямоугольник 36"/>
          <p:cNvSpPr/>
          <p:nvPr/>
        </p:nvSpPr>
        <p:spPr bwMode="auto">
          <a:xfrm>
            <a:off x="2960518" y="3540419"/>
            <a:ext cx="647934" cy="400110"/>
          </a:xfrm>
          <a:prstGeom prst="rect">
            <a:avLst/>
          </a:prstGeom>
        </p:spPr>
        <p:txBody>
          <a:bodyPr wrap="none">
            <a:spAutoFit/>
          </a:bodyPr>
          <a:lstStyle/>
          <a:p>
            <a:pPr lvl="0">
              <a:defRPr/>
            </a:pPr>
            <a:r>
              <a:rPr lang="kk-KZ" sz="2000" b="1">
                <a:solidFill>
                  <a:srgbClr val="002060"/>
                </a:solidFill>
                <a:latin typeface="Arial"/>
                <a:cs typeface="Arial"/>
              </a:rPr>
              <a:t>шаг</a:t>
            </a:r>
            <a:endParaRPr lang="ru-RU" sz="2000" b="1">
              <a:solidFill>
                <a:srgbClr val="002060"/>
              </a:solidFill>
              <a:latin typeface="Arial"/>
              <a:cs typeface="Arial"/>
            </a:endParaRPr>
          </a:p>
        </p:txBody>
      </p:sp>
      <p:sp>
        <p:nvSpPr>
          <p:cNvPr id="33" name="Стрелка вправо 37"/>
          <p:cNvSpPr/>
          <p:nvPr/>
        </p:nvSpPr>
        <p:spPr bwMode="auto">
          <a:xfrm rot="5400000">
            <a:off x="8873885" y="3857907"/>
            <a:ext cx="307148" cy="358265"/>
          </a:xfrm>
          <a:prstGeom prst="rightArrow">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34" name="TextBox 38"/>
          <p:cNvSpPr>
            <a:spLocks/>
          </p:cNvSpPr>
          <p:nvPr/>
        </p:nvSpPr>
        <p:spPr bwMode="auto">
          <a:xfrm>
            <a:off x="8791905" y="3129572"/>
            <a:ext cx="404842" cy="707886"/>
          </a:xfrm>
          <a:prstGeom prst="rect">
            <a:avLst/>
          </a:prstGeom>
          <a:noFill/>
        </p:spPr>
        <p:txBody>
          <a:bodyPr wrap="square" rtlCol="0">
            <a:spAutoFit/>
          </a:bodyPr>
          <a:lstStyle/>
          <a:p>
            <a:pPr>
              <a:defRPr/>
            </a:pPr>
            <a:r>
              <a:rPr lang="ru-RU" sz="4000" b="1">
                <a:solidFill>
                  <a:srgbClr val="002060"/>
                </a:solidFill>
              </a:rPr>
              <a:t>4</a:t>
            </a:r>
            <a:endParaRPr/>
          </a:p>
        </p:txBody>
      </p:sp>
      <p:sp>
        <p:nvSpPr>
          <p:cNvPr id="35" name="Прямоугольник 39"/>
          <p:cNvSpPr/>
          <p:nvPr/>
        </p:nvSpPr>
        <p:spPr bwMode="auto">
          <a:xfrm>
            <a:off x="8725550" y="3551810"/>
            <a:ext cx="647934" cy="400110"/>
          </a:xfrm>
          <a:prstGeom prst="rect">
            <a:avLst/>
          </a:prstGeom>
        </p:spPr>
        <p:txBody>
          <a:bodyPr wrap="none">
            <a:spAutoFit/>
          </a:bodyPr>
          <a:lstStyle/>
          <a:p>
            <a:pPr lvl="0">
              <a:defRPr/>
            </a:pPr>
            <a:r>
              <a:rPr lang="kk-KZ" sz="2000" b="1">
                <a:solidFill>
                  <a:srgbClr val="002060"/>
                </a:solidFill>
                <a:latin typeface="Arial"/>
                <a:cs typeface="Arial"/>
              </a:rPr>
              <a:t>шаг</a:t>
            </a:r>
            <a:endParaRPr lang="ru-RU" sz="2000" b="1">
              <a:solidFill>
                <a:srgbClr val="002060"/>
              </a:solidFill>
              <a:latin typeface="Arial"/>
              <a:cs typeface="Arial"/>
            </a:endParaRPr>
          </a:p>
        </p:txBody>
      </p:sp>
      <p:sp>
        <p:nvSpPr>
          <p:cNvPr id="36" name="Стрелка вправо 40"/>
          <p:cNvSpPr/>
          <p:nvPr/>
        </p:nvSpPr>
        <p:spPr bwMode="auto">
          <a:xfrm rot="5400000">
            <a:off x="8817463" y="1296354"/>
            <a:ext cx="307148" cy="358265"/>
          </a:xfrm>
          <a:prstGeom prst="rightArrow">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37" name="TextBox 41"/>
          <p:cNvSpPr>
            <a:spLocks/>
          </p:cNvSpPr>
          <p:nvPr/>
        </p:nvSpPr>
        <p:spPr bwMode="auto">
          <a:xfrm>
            <a:off x="8735483" y="568019"/>
            <a:ext cx="404842" cy="707886"/>
          </a:xfrm>
          <a:prstGeom prst="rect">
            <a:avLst/>
          </a:prstGeom>
          <a:noFill/>
        </p:spPr>
        <p:txBody>
          <a:bodyPr wrap="square" rtlCol="0">
            <a:spAutoFit/>
          </a:bodyPr>
          <a:lstStyle/>
          <a:p>
            <a:pPr>
              <a:defRPr/>
            </a:pPr>
            <a:r>
              <a:rPr lang="ru-RU" sz="4000" b="1">
                <a:solidFill>
                  <a:srgbClr val="002060"/>
                </a:solidFill>
              </a:rPr>
              <a:t>3</a:t>
            </a:r>
            <a:endParaRPr/>
          </a:p>
        </p:txBody>
      </p:sp>
      <p:sp>
        <p:nvSpPr>
          <p:cNvPr id="38" name="Прямоугольник 43"/>
          <p:cNvSpPr/>
          <p:nvPr/>
        </p:nvSpPr>
        <p:spPr bwMode="auto">
          <a:xfrm>
            <a:off x="8669128" y="990257"/>
            <a:ext cx="647934" cy="400110"/>
          </a:xfrm>
          <a:prstGeom prst="rect">
            <a:avLst/>
          </a:prstGeom>
        </p:spPr>
        <p:txBody>
          <a:bodyPr wrap="none">
            <a:spAutoFit/>
          </a:bodyPr>
          <a:lstStyle/>
          <a:p>
            <a:pPr lvl="0">
              <a:defRPr/>
            </a:pPr>
            <a:r>
              <a:rPr lang="kk-KZ" sz="2000" b="1">
                <a:solidFill>
                  <a:srgbClr val="002060"/>
                </a:solidFill>
                <a:latin typeface="Arial"/>
                <a:cs typeface="Arial"/>
              </a:rPr>
              <a:t>шаг</a:t>
            </a:r>
            <a:endParaRPr lang="ru-RU" sz="2000" b="1">
              <a:solidFill>
                <a:srgbClr val="002060"/>
              </a:solidFill>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84;g1bc6e687a7d_0_0"/>
          <p:cNvSpPr/>
          <p:nvPr/>
        </p:nvSpPr>
        <p:spPr bwMode="auto">
          <a:xfrm>
            <a:off x="0" y="2552475"/>
            <a:ext cx="12239700" cy="28941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85;g1bc6e687a7d_0_0"/>
          <p:cNvSpPr/>
          <p:nvPr/>
        </p:nvSpPr>
        <p:spPr bwMode="auto">
          <a:xfrm>
            <a:off x="208100" y="4634375"/>
            <a:ext cx="11756100" cy="570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86;g1bc6e687a7d_0_0"/>
          <p:cNvSpPr/>
          <p:nvPr/>
        </p:nvSpPr>
        <p:spPr bwMode="auto">
          <a:xfrm>
            <a:off x="208100" y="3906298"/>
            <a:ext cx="11756100" cy="570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grpSp>
        <p:nvGrpSpPr>
          <p:cNvPr id="7" name="Google Shape;87;g1bc6e687a7d_0_0"/>
          <p:cNvGrpSpPr/>
          <p:nvPr/>
        </p:nvGrpSpPr>
        <p:grpSpPr bwMode="auto">
          <a:xfrm>
            <a:off x="193790" y="3596149"/>
            <a:ext cx="588055" cy="882852"/>
            <a:chOff x="10278625" y="4626425"/>
            <a:chExt cx="908474" cy="1363900"/>
          </a:xfrm>
        </p:grpSpPr>
        <p:pic>
          <p:nvPicPr>
            <p:cNvPr id="8" name="Google Shape;88;g1bc6e687a7d_0_0"/>
            <p:cNvPicPr/>
            <p:nvPr/>
          </p:nvPicPr>
          <p:blipFill>
            <a:blip r:embed="rId2">
              <a:alphaModFix/>
            </a:blip>
            <a:srcRect l="-3904" r="55276" b="52812"/>
            <a:stretch/>
          </p:blipFill>
          <p:spPr bwMode="auto">
            <a:xfrm>
              <a:off x="10278625" y="4813121"/>
              <a:ext cx="908474" cy="1177204"/>
            </a:xfrm>
            <a:prstGeom prst="rect">
              <a:avLst/>
            </a:prstGeom>
            <a:noFill/>
            <a:ln>
              <a:noFill/>
            </a:ln>
          </p:spPr>
        </p:pic>
        <p:sp>
          <p:nvSpPr>
            <p:cNvPr id="9" name="Google Shape;89;g1bc6e687a7d_0_0"/>
            <p:cNvSpPr/>
            <p:nvPr/>
          </p:nvSpPr>
          <p:spPr bwMode="auto">
            <a:xfrm>
              <a:off x="10317375" y="4626425"/>
              <a:ext cx="408300" cy="584700"/>
            </a:xfrm>
            <a:prstGeom prst="ellipse">
              <a:avLst/>
            </a:prstGeom>
            <a:solidFill>
              <a:schemeClr val="lt1"/>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sp>
        <p:nvSpPr>
          <p:cNvPr id="10" name="Google Shape;90;g1bc6e687a7d_0_0"/>
          <p:cNvSpPr/>
          <p:nvPr/>
        </p:nvSpPr>
        <p:spPr bwMode="auto">
          <a:xfrm>
            <a:off x="901306" y="100105"/>
            <a:ext cx="10563900" cy="5847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dirty="0">
                <a:solidFill>
                  <a:srgbClr val="002060"/>
                </a:solidFill>
              </a:rPr>
              <a:t>АЛГОРИТМ</a:t>
            </a:r>
            <a:br>
              <a:rPr lang="en-US" sz="1600" b="1" dirty="0">
                <a:solidFill>
                  <a:srgbClr val="002060"/>
                </a:solidFill>
              </a:rPr>
            </a:br>
            <a:r>
              <a:rPr lang="en-US" sz="1600" b="1" dirty="0" err="1">
                <a:solidFill>
                  <a:srgbClr val="002060"/>
                </a:solidFill>
              </a:rPr>
              <a:t>действий</a:t>
            </a:r>
            <a:r>
              <a:rPr lang="en-US" sz="1600" b="1" dirty="0">
                <a:solidFill>
                  <a:srgbClr val="002060"/>
                </a:solidFill>
              </a:rPr>
              <a:t> при </a:t>
            </a:r>
            <a:r>
              <a:rPr lang="en-US" sz="1600" b="1" dirty="0" err="1">
                <a:solidFill>
                  <a:srgbClr val="002060"/>
                </a:solidFill>
              </a:rPr>
              <a:t>обнаружении</a:t>
            </a:r>
            <a:r>
              <a:rPr lang="en-US" sz="1600" b="1" dirty="0">
                <a:solidFill>
                  <a:srgbClr val="002060"/>
                </a:solidFill>
              </a:rPr>
              <a:t> </a:t>
            </a:r>
            <a:r>
              <a:rPr lang="en-US" sz="1600" b="1" dirty="0" err="1">
                <a:solidFill>
                  <a:srgbClr val="002060"/>
                </a:solidFill>
              </a:rPr>
              <a:t>подозрительного</a:t>
            </a:r>
            <a:r>
              <a:rPr lang="en-US" sz="1600" b="1" dirty="0">
                <a:solidFill>
                  <a:srgbClr val="002060"/>
                </a:solidFill>
              </a:rPr>
              <a:t> </a:t>
            </a:r>
            <a:r>
              <a:rPr lang="en-US" sz="1600" b="1" dirty="0" err="1">
                <a:solidFill>
                  <a:srgbClr val="002060"/>
                </a:solidFill>
              </a:rPr>
              <a:t>предмета</a:t>
            </a:r>
            <a:endParaRPr sz="1600" b="1" dirty="0">
              <a:solidFill>
                <a:srgbClr val="002060"/>
              </a:solidFill>
            </a:endParaRPr>
          </a:p>
        </p:txBody>
      </p:sp>
      <p:sp>
        <p:nvSpPr>
          <p:cNvPr id="11" name="Google Shape;91;g1bc6e687a7d_0_0"/>
          <p:cNvSpPr/>
          <p:nvPr/>
        </p:nvSpPr>
        <p:spPr bwMode="auto">
          <a:xfrm>
            <a:off x="208100" y="2976000"/>
            <a:ext cx="11756100" cy="7926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2" name="Google Shape;92;g1bc6e687a7d_0_0"/>
          <p:cNvSpPr/>
          <p:nvPr/>
        </p:nvSpPr>
        <p:spPr bwMode="auto">
          <a:xfrm>
            <a:off x="1493838" y="926425"/>
            <a:ext cx="9875700" cy="8807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Под подозрительным предметом понимаются бесхозная сумка, пакет, ящик, коробка, игрушка с торчащими проводами, издающая подозрительные звуки (щелчки, тикание) </a:t>
            </a:r>
            <a:br>
              <a:rPr lang="en-US" sz="1600" b="1">
                <a:solidFill>
                  <a:schemeClr val="dk1"/>
                </a:solidFill>
              </a:rPr>
            </a:br>
            <a:r>
              <a:rPr lang="en-US" sz="1600" b="1">
                <a:solidFill>
                  <a:schemeClr val="dk1"/>
                </a:solidFill>
              </a:rPr>
              <a:t>и необычные запахи (миндаля, хлора, аммиака).</a:t>
            </a:r>
            <a:endParaRPr sz="1600" b="1" i="0" u="none" strike="noStrike" cap="none">
              <a:solidFill>
                <a:schemeClr val="dk1"/>
              </a:solidFill>
              <a:latin typeface="Arial"/>
              <a:ea typeface="Arial"/>
              <a:cs typeface="Arial"/>
            </a:endParaRPr>
          </a:p>
        </p:txBody>
      </p:sp>
      <p:sp>
        <p:nvSpPr>
          <p:cNvPr id="13" name="Google Shape;93;g1bc6e687a7d_0_0"/>
          <p:cNvSpPr/>
          <p:nvPr/>
        </p:nvSpPr>
        <p:spPr bwMode="auto">
          <a:xfrm>
            <a:off x="1860474" y="3102025"/>
            <a:ext cx="10037400" cy="5703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a:solidFill>
                  <a:schemeClr val="dk1"/>
                </a:solidFill>
              </a:rPr>
              <a:t>незамедлительно сообщают об этом на канал «102» органов внутренних дел или единую дежурно-диспетчерскую службу «112» (в случае, если это воспитанник или обучающийся, то воспитателю или классному руководителю)</a:t>
            </a:r>
            <a:endParaRPr b="0" i="0" u="none" strike="noStrike" cap="none">
              <a:solidFill>
                <a:schemeClr val="dk1"/>
              </a:solidFill>
              <a:latin typeface="Calibri"/>
              <a:ea typeface="Calibri"/>
              <a:cs typeface="Calibri"/>
            </a:endParaRPr>
          </a:p>
        </p:txBody>
      </p:sp>
      <p:sp>
        <p:nvSpPr>
          <p:cNvPr id="14" name="Google Shape;94;g1bc6e687a7d_0_0"/>
          <p:cNvSpPr/>
          <p:nvPr/>
        </p:nvSpPr>
        <p:spPr bwMode="auto">
          <a:xfrm>
            <a:off x="1679898" y="4014163"/>
            <a:ext cx="9881700" cy="3543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до прибытия сил экстренного реагирования находятся на безопасном расстоянии от предмета</a:t>
            </a:r>
            <a:endParaRPr b="0" i="0" u="none" strike="noStrike" cap="none">
              <a:solidFill>
                <a:schemeClr val="dk1"/>
              </a:solidFill>
              <a:latin typeface="Calibri"/>
              <a:ea typeface="Calibri"/>
              <a:cs typeface="Calibri"/>
            </a:endParaRPr>
          </a:p>
        </p:txBody>
      </p:sp>
      <p:sp>
        <p:nvSpPr>
          <p:cNvPr id="15" name="Google Shape;95;g1bc6e687a7d_0_0"/>
          <p:cNvSpPr/>
          <p:nvPr/>
        </p:nvSpPr>
        <p:spPr bwMode="auto">
          <a:xfrm>
            <a:off x="1679898" y="4793858"/>
            <a:ext cx="9701100" cy="2193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быть готовым дать показания, касающиеся случившегося.</a:t>
            </a:r>
            <a:endParaRPr b="0" i="0" u="none" strike="noStrike" cap="none">
              <a:solidFill>
                <a:schemeClr val="dk1"/>
              </a:solidFill>
              <a:latin typeface="Calibri"/>
              <a:ea typeface="Calibri"/>
              <a:cs typeface="Calibri"/>
            </a:endParaRPr>
          </a:p>
        </p:txBody>
      </p:sp>
      <p:sp>
        <p:nvSpPr>
          <p:cNvPr id="16" name="Google Shape;96;g1bc6e687a7d_0_0"/>
          <p:cNvSpPr/>
          <p:nvPr/>
        </p:nvSpPr>
        <p:spPr bwMode="auto">
          <a:xfrm>
            <a:off x="2235441" y="2628687"/>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SzPts val="1100"/>
              <a:buNone/>
              <a:defRPr/>
            </a:pPr>
            <a:r>
              <a:rPr lang="en-US" sz="1700" b="1" i="1">
                <a:solidFill>
                  <a:schemeClr val="dk1"/>
                </a:solidFill>
              </a:rPr>
              <a:t>Лица, обнаружившие опасный или подозрительный предмет</a:t>
            </a:r>
            <a:endParaRPr sz="1700" b="1" i="1">
              <a:solidFill>
                <a:schemeClr val="dk1"/>
              </a:solidFill>
            </a:endParaRPr>
          </a:p>
        </p:txBody>
      </p:sp>
      <p:pic>
        <p:nvPicPr>
          <p:cNvPr id="17" name="Google Shape;97;g1bc6e687a7d_0_0"/>
          <p:cNvPicPr/>
          <p:nvPr/>
        </p:nvPicPr>
        <p:blipFill>
          <a:blip r:embed="rId2">
            <a:alphaModFix/>
          </a:blip>
          <a:srcRect l="43374" t="28581" b="44434"/>
          <a:stretch/>
        </p:blipFill>
        <p:spPr bwMode="auto">
          <a:xfrm>
            <a:off x="-123" y="562437"/>
            <a:ext cx="1630096" cy="1037323"/>
          </a:xfrm>
          <a:prstGeom prst="rect">
            <a:avLst/>
          </a:prstGeom>
          <a:noFill/>
          <a:ln>
            <a:noFill/>
          </a:ln>
        </p:spPr>
      </p:pic>
      <p:sp>
        <p:nvSpPr>
          <p:cNvPr id="18" name="Google Shape;98;g1bc6e687a7d_0_0"/>
          <p:cNvSpPr/>
          <p:nvPr/>
        </p:nvSpPr>
        <p:spPr bwMode="auto">
          <a:xfrm>
            <a:off x="289325" y="1820125"/>
            <a:ext cx="10563900" cy="5703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a:solidFill>
                  <a:schemeClr val="dk1"/>
                </a:solidFill>
              </a:rPr>
              <a:t>Данный предмет может оказаться взрывным устройством, или начиненным отравляющими химическими веществами (ОХВ), биологическими агентами (возбудителями опасных инфекций, типа сибирской язвы, натуральной оспы, туляремии) пакетом.</a:t>
            </a:r>
            <a:endParaRPr i="0" u="none" strike="noStrike" cap="none">
              <a:solidFill>
                <a:schemeClr val="dk1"/>
              </a:solidFill>
            </a:endParaRPr>
          </a:p>
        </p:txBody>
      </p:sp>
      <p:pic>
        <p:nvPicPr>
          <p:cNvPr id="19" name="Google Shape;99;g1bc6e687a7d_0_0"/>
          <p:cNvPicPr/>
          <p:nvPr/>
        </p:nvPicPr>
        <p:blipFill>
          <a:blip r:embed="rId3">
            <a:alphaModFix/>
          </a:blip>
          <a:srcRect t="-2616" b="53533"/>
          <a:stretch/>
        </p:blipFill>
        <p:spPr bwMode="auto">
          <a:xfrm>
            <a:off x="561860" y="2885342"/>
            <a:ext cx="1079548" cy="882788"/>
          </a:xfrm>
          <a:prstGeom prst="rect">
            <a:avLst/>
          </a:prstGeom>
          <a:noFill/>
          <a:ln>
            <a:noFill/>
          </a:ln>
        </p:spPr>
      </p:pic>
      <p:pic>
        <p:nvPicPr>
          <p:cNvPr id="20" name="Google Shape;100;g1bc6e687a7d_0_0"/>
          <p:cNvPicPr/>
          <p:nvPr/>
        </p:nvPicPr>
        <p:blipFill>
          <a:blip r:embed="rId4">
            <a:alphaModFix/>
          </a:blip>
          <a:stretch/>
        </p:blipFill>
        <p:spPr bwMode="auto">
          <a:xfrm>
            <a:off x="1756094" y="3935150"/>
            <a:ext cx="614915" cy="512430"/>
          </a:xfrm>
          <a:prstGeom prst="rect">
            <a:avLst/>
          </a:prstGeom>
          <a:noFill/>
          <a:ln>
            <a:noFill/>
          </a:ln>
        </p:spPr>
      </p:pic>
      <p:pic>
        <p:nvPicPr>
          <p:cNvPr id="21" name="Google Shape;101;g1bc6e687a7d_0_0"/>
          <p:cNvPicPr/>
          <p:nvPr/>
        </p:nvPicPr>
        <p:blipFill>
          <a:blip r:embed="rId4">
            <a:alphaModFix/>
          </a:blip>
          <a:stretch/>
        </p:blipFill>
        <p:spPr bwMode="auto">
          <a:xfrm>
            <a:off x="10853212" y="1435389"/>
            <a:ext cx="1235188" cy="1029323"/>
          </a:xfrm>
          <a:prstGeom prst="rect">
            <a:avLst/>
          </a:prstGeom>
          <a:noFill/>
          <a:ln>
            <a:noFill/>
          </a:ln>
        </p:spPr>
      </p:pic>
      <p:pic>
        <p:nvPicPr>
          <p:cNvPr id="22" name="Google Shape;102;g1bc6e687a7d_0_0"/>
          <p:cNvPicPr/>
          <p:nvPr/>
        </p:nvPicPr>
        <p:blipFill>
          <a:blip r:embed="rId5">
            <a:alphaModFix/>
          </a:blip>
          <a:srcRect r="-27533" b="56070"/>
          <a:stretch/>
        </p:blipFill>
        <p:spPr bwMode="auto">
          <a:xfrm flipH="1">
            <a:off x="972609" y="4678791"/>
            <a:ext cx="983016" cy="541479"/>
          </a:xfrm>
          <a:prstGeom prst="rect">
            <a:avLst/>
          </a:prstGeom>
          <a:noFill/>
          <a:ln>
            <a:noFill/>
          </a:ln>
        </p:spPr>
      </p:pic>
      <p:pic>
        <p:nvPicPr>
          <p:cNvPr id="23" name="Google Shape;103;g1bc6e687a7d_0_0" descr="F:\Преза ЕН\Новая папка (2)\03.png"/>
          <p:cNvPicPr/>
          <p:nvPr/>
        </p:nvPicPr>
        <p:blipFill>
          <a:blip r:embed="rId6">
            <a:alphaModFix/>
          </a:blip>
          <a:srcRect l="-15684" r="49616" b="54046"/>
          <a:stretch/>
        </p:blipFill>
        <p:spPr bwMode="auto">
          <a:xfrm>
            <a:off x="275947" y="4665055"/>
            <a:ext cx="587268" cy="566419"/>
          </a:xfrm>
          <a:prstGeom prst="rect">
            <a:avLst/>
          </a:prstGeom>
          <a:noFill/>
          <a:ln>
            <a:noFill/>
          </a:ln>
        </p:spPr>
      </p:pic>
      <p:sp>
        <p:nvSpPr>
          <p:cNvPr id="24" name="Google Shape;104;g1bc6e687a7d_0_0"/>
          <p:cNvSpPr/>
          <p:nvPr/>
        </p:nvSpPr>
        <p:spPr bwMode="auto">
          <a:xfrm>
            <a:off x="9272000" y="5959925"/>
            <a:ext cx="2773800" cy="13941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105;g1bc6e687a7d_0_0"/>
          <p:cNvSpPr/>
          <p:nvPr/>
        </p:nvSpPr>
        <p:spPr bwMode="auto">
          <a:xfrm>
            <a:off x="4137050" y="5959925"/>
            <a:ext cx="4439100" cy="1394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6" name="Google Shape;106;g1bc6e687a7d_0_0"/>
          <p:cNvSpPr/>
          <p:nvPr/>
        </p:nvSpPr>
        <p:spPr bwMode="auto">
          <a:xfrm>
            <a:off x="756050" y="5959925"/>
            <a:ext cx="2773800" cy="13941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7" name="Google Shape;107;g1bc6e687a7d_0_0"/>
          <p:cNvSpPr/>
          <p:nvPr/>
        </p:nvSpPr>
        <p:spPr bwMode="auto">
          <a:xfrm>
            <a:off x="4221003" y="5569918"/>
            <a:ext cx="35988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i="0" u="none" strike="noStrike" cap="none">
                <a:solidFill>
                  <a:srgbClr val="000000"/>
                </a:solidFill>
                <a:latin typeface="Arial"/>
                <a:ea typeface="Arial"/>
                <a:cs typeface="Arial"/>
              </a:rPr>
              <a:t>ДЕЙСТВИЯ РУКОВОДИТЕЛЯ:</a:t>
            </a:r>
            <a:endParaRPr sz="1600" b="1" i="0" u="none" strike="noStrike" cap="none">
              <a:solidFill>
                <a:schemeClr val="dk1"/>
              </a:solidFill>
              <a:latin typeface="Arial"/>
              <a:ea typeface="Arial"/>
              <a:cs typeface="Arial"/>
            </a:endParaRPr>
          </a:p>
        </p:txBody>
      </p:sp>
      <p:sp>
        <p:nvSpPr>
          <p:cNvPr id="28" name="Google Shape;108;g1bc6e687a7d_0_0"/>
          <p:cNvSpPr/>
          <p:nvPr/>
        </p:nvSpPr>
        <p:spPr bwMode="auto">
          <a:xfrm>
            <a:off x="863350" y="6287675"/>
            <a:ext cx="2773800" cy="7386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50">
                <a:solidFill>
                  <a:schemeClr val="dk1"/>
                </a:solidFill>
              </a:rPr>
              <a:t>выставить оцепление из числа постоянных сотрудников организации образования</a:t>
            </a:r>
            <a:endParaRPr sz="1350" b="0" i="0" u="none" strike="noStrike" cap="none">
              <a:solidFill>
                <a:schemeClr val="dk1"/>
              </a:solidFill>
              <a:latin typeface="Arial"/>
              <a:ea typeface="Arial"/>
              <a:cs typeface="Arial"/>
            </a:endParaRPr>
          </a:p>
        </p:txBody>
      </p:sp>
      <p:sp>
        <p:nvSpPr>
          <p:cNvPr id="29" name="Google Shape;109;g1bc6e687a7d_0_0"/>
          <p:cNvSpPr/>
          <p:nvPr/>
        </p:nvSpPr>
        <p:spPr bwMode="auto">
          <a:xfrm>
            <a:off x="4141200" y="5970100"/>
            <a:ext cx="4439100" cy="1394100"/>
          </a:xfrm>
          <a:prstGeom prst="rect">
            <a:avLst/>
          </a:prstGeom>
          <a:solidFill>
            <a:srgbClr val="DDEAF6"/>
          </a:solid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350">
                <a:solidFill>
                  <a:schemeClr val="dk1"/>
                </a:solidFill>
              </a:rPr>
              <a:t>обеспечить беспрепятственный подъезд к месту обнаружения опасного или подозрительного предмета служб экстренного реагирования (подразделения органов внутренних дел, службы скорой медицинской помощи, пожарные расчеты, оперативно–спасательные службы)</a:t>
            </a:r>
            <a:endParaRPr sz="1350" b="0" i="0" u="none" strike="noStrike" cap="none">
              <a:solidFill>
                <a:schemeClr val="dk1"/>
              </a:solidFill>
              <a:latin typeface="Arial"/>
              <a:ea typeface="Arial"/>
              <a:cs typeface="Arial"/>
            </a:endParaRPr>
          </a:p>
        </p:txBody>
      </p:sp>
      <p:sp>
        <p:nvSpPr>
          <p:cNvPr id="30" name="Google Shape;110;g1bc6e687a7d_0_0"/>
          <p:cNvSpPr/>
          <p:nvPr/>
        </p:nvSpPr>
        <p:spPr bwMode="auto">
          <a:xfrm>
            <a:off x="9398450" y="6287675"/>
            <a:ext cx="2520900" cy="7386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350">
                <a:solidFill>
                  <a:schemeClr val="dk1"/>
                </a:solidFill>
              </a:rPr>
              <a:t>принять меры по эвакуации обучающихся и сотрудников организации образования</a:t>
            </a:r>
            <a:endParaRPr sz="1350" b="0" i="0" u="none" strike="noStrike" cap="none">
              <a:solidFill>
                <a:schemeClr val="dk1"/>
              </a:solidFill>
              <a:latin typeface="Arial"/>
              <a:ea typeface="Arial"/>
              <a:cs typeface="Arial"/>
            </a:endParaRPr>
          </a:p>
        </p:txBody>
      </p:sp>
      <p:pic>
        <p:nvPicPr>
          <p:cNvPr id="31" name="Google Shape;111;g1bc6e687a7d_0_0"/>
          <p:cNvPicPr/>
          <p:nvPr/>
        </p:nvPicPr>
        <p:blipFill>
          <a:blip r:embed="rId7">
            <a:alphaModFix/>
          </a:blip>
          <a:stretch/>
        </p:blipFill>
        <p:spPr bwMode="auto">
          <a:xfrm>
            <a:off x="112400" y="5665705"/>
            <a:ext cx="750825" cy="1682421"/>
          </a:xfrm>
          <a:prstGeom prst="rect">
            <a:avLst/>
          </a:prstGeom>
          <a:noFill/>
          <a:ln>
            <a:noFill/>
          </a:ln>
        </p:spPr>
      </p:pic>
      <p:sp>
        <p:nvSpPr>
          <p:cNvPr id="32" name="Google Shape;112;g1bc6e687a7d_0_0"/>
          <p:cNvSpPr/>
          <p:nvPr/>
        </p:nvSpPr>
        <p:spPr bwMode="auto">
          <a:xfrm>
            <a:off x="3682250" y="65203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3" name="Google Shape;113;g1bc6e687a7d_0_0"/>
          <p:cNvSpPr/>
          <p:nvPr/>
        </p:nvSpPr>
        <p:spPr bwMode="auto">
          <a:xfrm>
            <a:off x="8813050" y="65203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4" name="Google Shape;114;g1bc6e687a7d_0_0"/>
          <p:cNvSpPr/>
          <p:nvPr/>
        </p:nvSpPr>
        <p:spPr bwMode="auto">
          <a:xfrm flipH="1">
            <a:off x="831267" y="4050788"/>
            <a:ext cx="799200" cy="313800"/>
          </a:xfrm>
          <a:prstGeom prst="rightArrow">
            <a:avLst>
              <a:gd name="adj1" fmla="val 100000"/>
              <a:gd name="adj2" fmla="val 254616"/>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19;g1bc6e687a7d_0_123"/>
          <p:cNvSpPr/>
          <p:nvPr/>
        </p:nvSpPr>
        <p:spPr bwMode="auto">
          <a:xfrm>
            <a:off x="0" y="4763683"/>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120;g1bc6e687a7d_0_123"/>
          <p:cNvSpPr/>
          <p:nvPr/>
        </p:nvSpPr>
        <p:spPr bwMode="auto">
          <a:xfrm>
            <a:off x="1052031" y="252505"/>
            <a:ext cx="102735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dirty="0">
                <a:solidFill>
                  <a:srgbClr val="002060"/>
                </a:solidFill>
              </a:rPr>
              <a:t>АЛГОРИТМ</a:t>
            </a:r>
            <a:br>
              <a:rPr lang="en-US" sz="1600" b="1" dirty="0">
                <a:solidFill>
                  <a:srgbClr val="002060"/>
                </a:solidFill>
              </a:rPr>
            </a:br>
            <a:r>
              <a:rPr lang="en-US" sz="1600" b="1" dirty="0" err="1">
                <a:solidFill>
                  <a:srgbClr val="002060"/>
                </a:solidFill>
              </a:rPr>
              <a:t>действий</a:t>
            </a:r>
            <a:r>
              <a:rPr lang="en-US" sz="1600" b="1" dirty="0">
                <a:solidFill>
                  <a:srgbClr val="002060"/>
                </a:solidFill>
              </a:rPr>
              <a:t> при </a:t>
            </a:r>
            <a:r>
              <a:rPr lang="en-US" sz="1600" b="1" dirty="0" err="1">
                <a:solidFill>
                  <a:srgbClr val="002060"/>
                </a:solidFill>
              </a:rPr>
              <a:t>обнаружении</a:t>
            </a:r>
            <a:r>
              <a:rPr lang="en-US" sz="1600" b="1" dirty="0">
                <a:solidFill>
                  <a:srgbClr val="002060"/>
                </a:solidFill>
              </a:rPr>
              <a:t> </a:t>
            </a:r>
            <a:r>
              <a:rPr lang="en-US" sz="1600" b="1" dirty="0" err="1">
                <a:solidFill>
                  <a:srgbClr val="002060"/>
                </a:solidFill>
              </a:rPr>
              <a:t>подозрительного</a:t>
            </a:r>
            <a:r>
              <a:rPr lang="en-US" sz="1600" b="1" dirty="0">
                <a:solidFill>
                  <a:srgbClr val="002060"/>
                </a:solidFill>
              </a:rPr>
              <a:t> </a:t>
            </a:r>
            <a:r>
              <a:rPr lang="en-US" sz="1600" b="1" dirty="0" err="1">
                <a:solidFill>
                  <a:srgbClr val="002060"/>
                </a:solidFill>
              </a:rPr>
              <a:t>предмета</a:t>
            </a:r>
            <a:endParaRPr sz="1600" b="1" dirty="0">
              <a:solidFill>
                <a:srgbClr val="002060"/>
              </a:solidFill>
            </a:endParaRPr>
          </a:p>
        </p:txBody>
      </p:sp>
      <p:sp>
        <p:nvSpPr>
          <p:cNvPr id="6" name="Google Shape;121;g1bc6e687a7d_0_123"/>
          <p:cNvSpPr/>
          <p:nvPr/>
        </p:nvSpPr>
        <p:spPr bwMode="auto">
          <a:xfrm>
            <a:off x="2235391" y="1039399"/>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i="0" u="none" strike="noStrike" cap="none">
                <a:solidFill>
                  <a:schemeClr val="dk1"/>
                </a:solidFill>
                <a:latin typeface="Arial"/>
                <a:ea typeface="Arial"/>
                <a:cs typeface="Arial"/>
              </a:rPr>
              <a:t>ДЕЙСТВИЯ ПЕРСОНАЛА (СОТРУДНИКИ, ПЕДАГОГИ)</a:t>
            </a:r>
            <a:endParaRPr sz="1600" b="1" i="0" u="none" strike="noStrike" cap="none">
              <a:solidFill>
                <a:schemeClr val="dk1"/>
              </a:solidFill>
              <a:latin typeface="Arial"/>
              <a:ea typeface="Arial"/>
              <a:cs typeface="Arial"/>
            </a:endParaRPr>
          </a:p>
        </p:txBody>
      </p:sp>
      <p:sp>
        <p:nvSpPr>
          <p:cNvPr id="7" name="Google Shape;122;g1bc6e687a7d_0_123"/>
          <p:cNvSpPr/>
          <p:nvPr/>
        </p:nvSpPr>
        <p:spPr bwMode="auto">
          <a:xfrm>
            <a:off x="900425" y="3358253"/>
            <a:ext cx="4035000" cy="10764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123;g1bc6e687a7d_0_123"/>
          <p:cNvSpPr/>
          <p:nvPr/>
        </p:nvSpPr>
        <p:spPr bwMode="auto">
          <a:xfrm>
            <a:off x="4277087" y="1530509"/>
            <a:ext cx="40350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9" name="Google Shape;124;g1bc6e687a7d_0_123"/>
          <p:cNvSpPr/>
          <p:nvPr/>
        </p:nvSpPr>
        <p:spPr bwMode="auto">
          <a:xfrm>
            <a:off x="900425" y="1530500"/>
            <a:ext cx="3185699"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125;g1bc6e687a7d_0_123"/>
          <p:cNvSpPr/>
          <p:nvPr/>
        </p:nvSpPr>
        <p:spPr bwMode="auto">
          <a:xfrm>
            <a:off x="1010475" y="1595825"/>
            <a:ext cx="34437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сообщить администрации организации образования (по телефону) и в здание </a:t>
            </a:r>
            <a:br>
              <a:rPr lang="en-US" sz="1200">
                <a:solidFill>
                  <a:schemeClr val="dk1"/>
                </a:solidFill>
              </a:rPr>
            </a:br>
            <a:r>
              <a:rPr lang="en-US" sz="1200">
                <a:solidFill>
                  <a:schemeClr val="dk1"/>
                </a:solidFill>
              </a:rPr>
              <a:t>никого не допускать (до их прибытия)</a:t>
            </a:r>
            <a:endParaRPr sz="1200" b="0" i="0" u="none" strike="noStrike" cap="none">
              <a:solidFill>
                <a:schemeClr val="dk1"/>
              </a:solidFill>
              <a:latin typeface="Arial"/>
              <a:ea typeface="Arial"/>
              <a:cs typeface="Arial"/>
            </a:endParaRPr>
          </a:p>
        </p:txBody>
      </p:sp>
      <p:sp>
        <p:nvSpPr>
          <p:cNvPr id="11" name="Google Shape;126;g1bc6e687a7d_0_123"/>
          <p:cNvSpPr/>
          <p:nvPr/>
        </p:nvSpPr>
        <p:spPr bwMode="auto">
          <a:xfrm>
            <a:off x="4368850" y="1552035"/>
            <a:ext cx="3851699" cy="7386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перевести обучающихся, воспитанников на безопасное расстояние от подозрительного предмета (не ближе 100 метров), не приближаться, не трогать, не вскрывать и не перемещать находку</a:t>
            </a:r>
            <a:endParaRPr sz="1200" b="0" i="0" u="none" strike="noStrike" cap="none">
              <a:solidFill>
                <a:schemeClr val="dk1"/>
              </a:solidFill>
              <a:latin typeface="Arial"/>
              <a:ea typeface="Arial"/>
              <a:cs typeface="Arial"/>
            </a:endParaRPr>
          </a:p>
        </p:txBody>
      </p:sp>
      <p:sp>
        <p:nvSpPr>
          <p:cNvPr id="12" name="Google Shape;127;g1bc6e687a7d_0_123"/>
          <p:cNvSpPr/>
          <p:nvPr/>
        </p:nvSpPr>
        <p:spPr bwMode="auto">
          <a:xfrm>
            <a:off x="1010475" y="3533925"/>
            <a:ext cx="40350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лицам, обнаружившим подозрительный предмет, до прибытия сил экстренного реагирования находиться на безопасном расстоянии и быть готовыми дать показания, касающиеся случившегося</a:t>
            </a:r>
            <a:endParaRPr sz="1200" b="0" i="0" u="none" strike="noStrike" cap="none">
              <a:solidFill>
                <a:schemeClr val="dk1"/>
              </a:solidFill>
              <a:latin typeface="Arial"/>
              <a:ea typeface="Arial"/>
              <a:cs typeface="Arial"/>
            </a:endParaRPr>
          </a:p>
        </p:txBody>
      </p:sp>
      <p:sp>
        <p:nvSpPr>
          <p:cNvPr id="13" name="Google Shape;128;g1bc6e687a7d_0_123"/>
          <p:cNvSpPr/>
          <p:nvPr/>
        </p:nvSpPr>
        <p:spPr bwMode="auto">
          <a:xfrm>
            <a:off x="4600175" y="2646375"/>
            <a:ext cx="3652500" cy="523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129;g1bc6e687a7d_0_123"/>
          <p:cNvSpPr/>
          <p:nvPr/>
        </p:nvSpPr>
        <p:spPr bwMode="auto">
          <a:xfrm>
            <a:off x="900425" y="2609625"/>
            <a:ext cx="3568500" cy="5967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5" name="Google Shape;130;g1bc6e687a7d_0_123"/>
          <p:cNvSpPr/>
          <p:nvPr/>
        </p:nvSpPr>
        <p:spPr bwMode="auto">
          <a:xfrm>
            <a:off x="1010475" y="2674949"/>
            <a:ext cx="34437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опросить окружающих с целью установления возможного владельца бесхозного предмета</a:t>
            </a:r>
            <a:endParaRPr sz="1200" b="0" i="0" u="none" strike="noStrike" cap="none">
              <a:solidFill>
                <a:schemeClr val="dk1"/>
              </a:solidFill>
              <a:latin typeface="Arial"/>
              <a:ea typeface="Arial"/>
              <a:cs typeface="Arial"/>
            </a:endParaRPr>
          </a:p>
        </p:txBody>
      </p:sp>
      <p:sp>
        <p:nvSpPr>
          <p:cNvPr id="16" name="Google Shape;131;g1bc6e687a7d_0_123"/>
          <p:cNvSpPr/>
          <p:nvPr/>
        </p:nvSpPr>
        <p:spPr bwMode="auto">
          <a:xfrm>
            <a:off x="8471008" y="1530500"/>
            <a:ext cx="35685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7" name="Google Shape;132;g1bc6e687a7d_0_123"/>
          <p:cNvSpPr/>
          <p:nvPr/>
        </p:nvSpPr>
        <p:spPr bwMode="auto">
          <a:xfrm>
            <a:off x="8497383" y="1578800"/>
            <a:ext cx="3568500" cy="6345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воздержаться от использования средств радиосвязи, в том числе и сотового телефона, вблизи предмета</a:t>
            </a:r>
            <a:endParaRPr sz="1200" b="0" i="0" u="none" strike="noStrike" cap="none">
              <a:solidFill>
                <a:schemeClr val="dk1"/>
              </a:solidFill>
              <a:latin typeface="Arial"/>
              <a:ea typeface="Arial"/>
              <a:cs typeface="Arial"/>
            </a:endParaRPr>
          </a:p>
        </p:txBody>
      </p:sp>
      <p:sp>
        <p:nvSpPr>
          <p:cNvPr id="18" name="Google Shape;133;g1bc6e687a7d_0_123"/>
          <p:cNvSpPr/>
          <p:nvPr/>
        </p:nvSpPr>
        <p:spPr bwMode="auto">
          <a:xfrm>
            <a:off x="4032254" y="1755059"/>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19" name="Google Shape;134;g1bc6e687a7d_0_123"/>
          <p:cNvSpPr/>
          <p:nvPr/>
        </p:nvSpPr>
        <p:spPr bwMode="auto">
          <a:xfrm>
            <a:off x="8252571" y="1755059"/>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0" name="Google Shape;135;g1bc6e687a7d_0_123"/>
          <p:cNvSpPr/>
          <p:nvPr/>
        </p:nvSpPr>
        <p:spPr bwMode="auto">
          <a:xfrm>
            <a:off x="5165825" y="3515631"/>
            <a:ext cx="35685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1" name="Google Shape;136;g1bc6e687a7d_0_123"/>
          <p:cNvSpPr/>
          <p:nvPr/>
        </p:nvSpPr>
        <p:spPr bwMode="auto">
          <a:xfrm>
            <a:off x="8854675" y="3515600"/>
            <a:ext cx="3185699"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2" name="Google Shape;137;g1bc6e687a7d_0_123"/>
          <p:cNvSpPr/>
          <p:nvPr/>
        </p:nvSpPr>
        <p:spPr bwMode="auto">
          <a:xfrm>
            <a:off x="8964725" y="3580925"/>
            <a:ext cx="31068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dirty="0" err="1">
                <a:solidFill>
                  <a:schemeClr val="dk1"/>
                </a:solidFill>
              </a:rPr>
              <a:t>покинуть</a:t>
            </a:r>
            <a:r>
              <a:rPr lang="en-US" sz="1200" dirty="0">
                <a:solidFill>
                  <a:schemeClr val="dk1"/>
                </a:solidFill>
              </a:rPr>
              <a:t> </a:t>
            </a:r>
            <a:r>
              <a:rPr lang="en-US" sz="1200" dirty="0" err="1">
                <a:solidFill>
                  <a:schemeClr val="dk1"/>
                </a:solidFill>
              </a:rPr>
              <a:t>объект</a:t>
            </a:r>
            <a:r>
              <a:rPr lang="en-US" sz="1200" dirty="0">
                <a:solidFill>
                  <a:schemeClr val="dk1"/>
                </a:solidFill>
              </a:rPr>
              <a:t>, при </a:t>
            </a:r>
            <a:r>
              <a:rPr lang="en-US" sz="1200" dirty="0" err="1">
                <a:solidFill>
                  <a:schemeClr val="dk1"/>
                </a:solidFill>
              </a:rPr>
              <a:t>невозможности</a:t>
            </a:r>
            <a:r>
              <a:rPr lang="en-US" sz="1200" dirty="0">
                <a:solidFill>
                  <a:schemeClr val="dk1"/>
                </a:solidFill>
              </a:rPr>
              <a:t> - укрыться за </a:t>
            </a:r>
            <a:r>
              <a:rPr lang="en-US" sz="1200" dirty="0" err="1">
                <a:solidFill>
                  <a:schemeClr val="dk1"/>
                </a:solidFill>
              </a:rPr>
              <a:t>капитальным</a:t>
            </a:r>
            <a:r>
              <a:rPr lang="en-US" sz="1200" dirty="0">
                <a:solidFill>
                  <a:schemeClr val="dk1"/>
                </a:solidFill>
              </a:rPr>
              <a:t> </a:t>
            </a:r>
            <a:r>
              <a:rPr lang="en-US" sz="1200" dirty="0" err="1">
                <a:solidFill>
                  <a:schemeClr val="dk1"/>
                </a:solidFill>
              </a:rPr>
              <a:t>сооружением</a:t>
            </a:r>
            <a:r>
              <a:rPr lang="en-US" sz="1200" dirty="0">
                <a:solidFill>
                  <a:schemeClr val="dk1"/>
                </a:solidFill>
              </a:rPr>
              <a:t> и </a:t>
            </a:r>
            <a:r>
              <a:rPr lang="en-US" sz="1200" dirty="0" err="1">
                <a:solidFill>
                  <a:schemeClr val="dk1"/>
                </a:solidFill>
              </a:rPr>
              <a:t>на</a:t>
            </a:r>
            <a:r>
              <a:rPr lang="en-US" sz="1200" dirty="0">
                <a:solidFill>
                  <a:schemeClr val="dk1"/>
                </a:solidFill>
              </a:rPr>
              <a:t> </a:t>
            </a:r>
            <a:r>
              <a:rPr lang="en-US" sz="1200" dirty="0" err="1">
                <a:solidFill>
                  <a:schemeClr val="dk1"/>
                </a:solidFill>
              </a:rPr>
              <a:t>необходимом</a:t>
            </a:r>
            <a:r>
              <a:rPr lang="en-US" sz="1200" dirty="0">
                <a:solidFill>
                  <a:schemeClr val="dk1"/>
                </a:solidFill>
              </a:rPr>
              <a:t> </a:t>
            </a:r>
            <a:r>
              <a:rPr lang="en-US" sz="1200" dirty="0" err="1">
                <a:solidFill>
                  <a:schemeClr val="dk1"/>
                </a:solidFill>
              </a:rPr>
              <a:t>удалении</a:t>
            </a:r>
            <a:endParaRPr sz="1200" b="0" i="0" u="none" strike="noStrike" cap="none" dirty="0">
              <a:solidFill>
                <a:schemeClr val="dk1"/>
              </a:solidFill>
              <a:latin typeface="Arial"/>
              <a:ea typeface="Arial"/>
              <a:cs typeface="Arial"/>
            </a:endParaRPr>
          </a:p>
        </p:txBody>
      </p:sp>
      <p:sp>
        <p:nvSpPr>
          <p:cNvPr id="23" name="Google Shape;138;g1bc6e687a7d_0_123"/>
          <p:cNvSpPr/>
          <p:nvPr/>
        </p:nvSpPr>
        <p:spPr bwMode="auto">
          <a:xfrm>
            <a:off x="5275875" y="3580938"/>
            <a:ext cx="34437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dirty="0">
                <a:solidFill>
                  <a:schemeClr val="dk1"/>
                </a:solidFill>
              </a:rPr>
              <a:t>при необходимости укрыться за предметами, обеспечивающими защиту (угол здания, колона, толстое дерево, автомашина), вести наблюдение</a:t>
            </a:r>
            <a:endParaRPr sz="1200" b="0" i="0" u="none" strike="noStrike" cap="none" dirty="0">
              <a:solidFill>
                <a:schemeClr val="dk1"/>
              </a:solidFill>
              <a:latin typeface="Arial"/>
              <a:ea typeface="Arial"/>
              <a:cs typeface="Arial"/>
            </a:endParaRPr>
          </a:p>
        </p:txBody>
      </p:sp>
      <p:sp>
        <p:nvSpPr>
          <p:cNvPr id="24" name="Google Shape;139;g1bc6e687a7d_0_123"/>
          <p:cNvSpPr/>
          <p:nvPr/>
        </p:nvSpPr>
        <p:spPr bwMode="auto">
          <a:xfrm>
            <a:off x="8471008" y="2523043"/>
            <a:ext cx="35685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140;g1bc6e687a7d_0_123"/>
          <p:cNvSpPr/>
          <p:nvPr/>
        </p:nvSpPr>
        <p:spPr bwMode="auto">
          <a:xfrm>
            <a:off x="8504559" y="2588350"/>
            <a:ext cx="34437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оказать содействие в организации эвакуации обучающихся, воспитанников с территории, прилегающей к опасной зоне</a:t>
            </a:r>
            <a:endParaRPr sz="1200" b="0" i="0" u="none" strike="noStrike" cap="none">
              <a:solidFill>
                <a:schemeClr val="dk1"/>
              </a:solidFill>
              <a:latin typeface="Arial"/>
              <a:ea typeface="Arial"/>
              <a:cs typeface="Arial"/>
            </a:endParaRPr>
          </a:p>
        </p:txBody>
      </p:sp>
      <p:sp>
        <p:nvSpPr>
          <p:cNvPr id="26" name="Google Shape;141;g1bc6e687a7d_0_123"/>
          <p:cNvSpPr/>
          <p:nvPr/>
        </p:nvSpPr>
        <p:spPr bwMode="auto">
          <a:xfrm>
            <a:off x="4454179" y="2719312"/>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7" name="Google Shape;142;g1bc6e687a7d_0_123"/>
          <p:cNvSpPr/>
          <p:nvPr/>
        </p:nvSpPr>
        <p:spPr bwMode="auto">
          <a:xfrm>
            <a:off x="8252578" y="2719312"/>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8" name="Google Shape;143;g1bc6e687a7d_0_123"/>
          <p:cNvSpPr/>
          <p:nvPr/>
        </p:nvSpPr>
        <p:spPr bwMode="auto">
          <a:xfrm>
            <a:off x="4935429" y="3703413"/>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9" name="Google Shape;144;g1bc6e687a7d_0_123"/>
          <p:cNvSpPr/>
          <p:nvPr/>
        </p:nvSpPr>
        <p:spPr bwMode="auto">
          <a:xfrm>
            <a:off x="8643379" y="3740163"/>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pic>
        <p:nvPicPr>
          <p:cNvPr id="30" name="Google Shape;145;g1bc6e687a7d_0_123"/>
          <p:cNvPicPr/>
          <p:nvPr/>
        </p:nvPicPr>
        <p:blipFill>
          <a:blip r:embed="rId2">
            <a:alphaModFix/>
          </a:blip>
          <a:srcRect r="58545"/>
          <a:stretch/>
        </p:blipFill>
        <p:spPr bwMode="auto">
          <a:xfrm flipH="1">
            <a:off x="302113" y="1462100"/>
            <a:ext cx="368200" cy="1424975"/>
          </a:xfrm>
          <a:prstGeom prst="rect">
            <a:avLst/>
          </a:prstGeom>
          <a:noFill/>
          <a:ln>
            <a:noFill/>
          </a:ln>
        </p:spPr>
      </p:pic>
      <p:sp>
        <p:nvSpPr>
          <p:cNvPr id="31" name="Google Shape;146;g1bc6e687a7d_0_123"/>
          <p:cNvSpPr/>
          <p:nvPr/>
        </p:nvSpPr>
        <p:spPr bwMode="auto">
          <a:xfrm>
            <a:off x="2235391" y="4798924"/>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Действия обучающихся:</a:t>
            </a:r>
            <a:endParaRPr sz="1600" b="1" i="0" u="none" strike="noStrike" cap="none">
              <a:solidFill>
                <a:schemeClr val="dk1"/>
              </a:solidFill>
              <a:latin typeface="Arial"/>
              <a:ea typeface="Arial"/>
              <a:cs typeface="Arial"/>
            </a:endParaRPr>
          </a:p>
        </p:txBody>
      </p:sp>
      <p:sp>
        <p:nvSpPr>
          <p:cNvPr id="32" name="Google Shape;147;g1bc6e687a7d_0_123"/>
          <p:cNvSpPr/>
          <p:nvPr/>
        </p:nvSpPr>
        <p:spPr bwMode="auto">
          <a:xfrm>
            <a:off x="6214199" y="5336049"/>
            <a:ext cx="44742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33" name="Google Shape;148;g1bc6e687a7d_0_123"/>
          <p:cNvSpPr/>
          <p:nvPr/>
        </p:nvSpPr>
        <p:spPr bwMode="auto">
          <a:xfrm>
            <a:off x="1537025" y="5336049"/>
            <a:ext cx="45624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4" name="Google Shape;149;g1bc6e687a7d_0_123"/>
          <p:cNvSpPr/>
          <p:nvPr/>
        </p:nvSpPr>
        <p:spPr bwMode="auto">
          <a:xfrm>
            <a:off x="1694630" y="5492050"/>
            <a:ext cx="4327500" cy="523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не паниковать, во всем слушать педагогов и сотрудников организации образования</a:t>
            </a:r>
            <a:endParaRPr b="0" i="0" u="none" strike="noStrike" cap="none">
              <a:solidFill>
                <a:schemeClr val="dk1"/>
              </a:solidFill>
              <a:latin typeface="Arial"/>
              <a:ea typeface="Arial"/>
              <a:cs typeface="Arial"/>
            </a:endParaRPr>
          </a:p>
        </p:txBody>
      </p:sp>
      <p:sp>
        <p:nvSpPr>
          <p:cNvPr id="35" name="Google Shape;150;g1bc6e687a7d_0_123"/>
          <p:cNvSpPr/>
          <p:nvPr/>
        </p:nvSpPr>
        <p:spPr bwMode="auto">
          <a:xfrm>
            <a:off x="6315950" y="5492050"/>
            <a:ext cx="4271100" cy="523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не трогать, не вскрывать и не передвигать подозрительный предмет</a:t>
            </a:r>
            <a:endParaRPr b="0" i="0" u="none" strike="noStrike" cap="none">
              <a:solidFill>
                <a:schemeClr val="dk1"/>
              </a:solidFill>
              <a:latin typeface="Arial"/>
              <a:ea typeface="Arial"/>
              <a:cs typeface="Arial"/>
            </a:endParaRPr>
          </a:p>
        </p:txBody>
      </p:sp>
      <p:pic>
        <p:nvPicPr>
          <p:cNvPr id="36" name="Google Shape;151;g1bc6e687a7d_0_123"/>
          <p:cNvPicPr/>
          <p:nvPr/>
        </p:nvPicPr>
        <p:blipFill>
          <a:blip r:embed="rId3">
            <a:alphaModFix/>
          </a:blip>
          <a:srcRect r="47616"/>
          <a:stretch/>
        </p:blipFill>
        <p:spPr bwMode="auto">
          <a:xfrm>
            <a:off x="568633" y="5479300"/>
            <a:ext cx="853625" cy="1424975"/>
          </a:xfrm>
          <a:prstGeom prst="rect">
            <a:avLst/>
          </a:prstGeom>
          <a:noFill/>
          <a:ln>
            <a:noFill/>
          </a:ln>
        </p:spPr>
      </p:pic>
      <p:sp>
        <p:nvSpPr>
          <p:cNvPr id="37" name="Google Shape;152;g1bc6e687a7d_0_123"/>
          <p:cNvSpPr/>
          <p:nvPr/>
        </p:nvSpPr>
        <p:spPr bwMode="auto">
          <a:xfrm>
            <a:off x="6214199" y="6293475"/>
            <a:ext cx="44742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38" name="Google Shape;153;g1bc6e687a7d_0_123"/>
          <p:cNvSpPr/>
          <p:nvPr/>
        </p:nvSpPr>
        <p:spPr bwMode="auto">
          <a:xfrm>
            <a:off x="1537025" y="6293475"/>
            <a:ext cx="45624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9" name="Google Shape;154;g1bc6e687a7d_0_123"/>
          <p:cNvSpPr/>
          <p:nvPr/>
        </p:nvSpPr>
        <p:spPr bwMode="auto">
          <a:xfrm>
            <a:off x="1654480" y="6365350"/>
            <a:ext cx="4327500" cy="523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SzPts val="1100"/>
              <a:buNone/>
              <a:defRPr/>
            </a:pPr>
            <a:r>
              <a:rPr lang="en-US" dirty="0">
                <a:solidFill>
                  <a:schemeClr val="dk1"/>
                </a:solidFill>
              </a:rPr>
              <a:t>при необходимости укрыться за предметами, обеспечивающими защиту (угол здания, колона, </a:t>
            </a:r>
            <a:br>
              <a:rPr lang="en-US" dirty="0">
                <a:solidFill>
                  <a:schemeClr val="dk1"/>
                </a:solidFill>
              </a:rPr>
            </a:br>
            <a:r>
              <a:rPr lang="en-US" dirty="0">
                <a:solidFill>
                  <a:schemeClr val="dk1"/>
                </a:solidFill>
              </a:rPr>
              <a:t>толстое дерево, автомашина)</a:t>
            </a:r>
            <a:endParaRPr dirty="0">
              <a:solidFill>
                <a:schemeClr val="dk1"/>
              </a:solidFill>
            </a:endParaRPr>
          </a:p>
        </p:txBody>
      </p:sp>
      <p:sp>
        <p:nvSpPr>
          <p:cNvPr id="40" name="Google Shape;155;g1bc6e687a7d_0_123"/>
          <p:cNvSpPr/>
          <p:nvPr/>
        </p:nvSpPr>
        <p:spPr bwMode="auto">
          <a:xfrm>
            <a:off x="6315950" y="6394075"/>
            <a:ext cx="4271100" cy="738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dirty="0" err="1">
                <a:solidFill>
                  <a:schemeClr val="dk1"/>
                </a:solidFill>
              </a:rPr>
              <a:t>покинуть</a:t>
            </a:r>
            <a:r>
              <a:rPr lang="en-US" dirty="0">
                <a:solidFill>
                  <a:schemeClr val="dk1"/>
                </a:solidFill>
              </a:rPr>
              <a:t> </a:t>
            </a:r>
            <a:r>
              <a:rPr lang="en-US" dirty="0" err="1">
                <a:solidFill>
                  <a:schemeClr val="dk1"/>
                </a:solidFill>
              </a:rPr>
              <a:t>объект</a:t>
            </a:r>
            <a:r>
              <a:rPr lang="en-US" dirty="0">
                <a:solidFill>
                  <a:schemeClr val="dk1"/>
                </a:solidFill>
              </a:rPr>
              <a:t>, при </a:t>
            </a:r>
            <a:r>
              <a:rPr lang="en-US" dirty="0" err="1">
                <a:solidFill>
                  <a:schemeClr val="dk1"/>
                </a:solidFill>
              </a:rPr>
              <a:t>невозможности</a:t>
            </a:r>
            <a:r>
              <a:rPr lang="en-US" dirty="0">
                <a:solidFill>
                  <a:schemeClr val="dk1"/>
                </a:solidFill>
              </a:rPr>
              <a:t> - укрыться за </a:t>
            </a:r>
            <a:r>
              <a:rPr lang="en-US" dirty="0" err="1">
                <a:solidFill>
                  <a:schemeClr val="dk1"/>
                </a:solidFill>
              </a:rPr>
              <a:t>капитальным</a:t>
            </a:r>
            <a:r>
              <a:rPr lang="en-US" dirty="0">
                <a:solidFill>
                  <a:schemeClr val="dk1"/>
                </a:solidFill>
              </a:rPr>
              <a:t> </a:t>
            </a:r>
            <a:r>
              <a:rPr lang="en-US" dirty="0" err="1">
                <a:solidFill>
                  <a:schemeClr val="dk1"/>
                </a:solidFill>
              </a:rPr>
              <a:t>сооружением</a:t>
            </a:r>
            <a:r>
              <a:rPr lang="en-US" dirty="0">
                <a:solidFill>
                  <a:schemeClr val="dk1"/>
                </a:solidFill>
              </a:rPr>
              <a:t> и </a:t>
            </a:r>
            <a:r>
              <a:rPr lang="en-US" dirty="0" err="1">
                <a:solidFill>
                  <a:schemeClr val="dk1"/>
                </a:solidFill>
              </a:rPr>
              <a:t>на</a:t>
            </a:r>
            <a:r>
              <a:rPr lang="en-US" dirty="0">
                <a:solidFill>
                  <a:schemeClr val="dk1"/>
                </a:solidFill>
              </a:rPr>
              <a:t> </a:t>
            </a:r>
            <a:r>
              <a:rPr lang="en-US" dirty="0" err="1">
                <a:solidFill>
                  <a:schemeClr val="dk1"/>
                </a:solidFill>
              </a:rPr>
              <a:t>необходимом</a:t>
            </a:r>
            <a:r>
              <a:rPr lang="en-US" dirty="0">
                <a:solidFill>
                  <a:schemeClr val="dk1"/>
                </a:solidFill>
              </a:rPr>
              <a:t> </a:t>
            </a:r>
            <a:r>
              <a:rPr lang="en-US" dirty="0" err="1">
                <a:solidFill>
                  <a:schemeClr val="dk1"/>
                </a:solidFill>
              </a:rPr>
              <a:t>удалении</a:t>
            </a:r>
            <a:endParaRPr b="0" i="0" u="none" strike="noStrike" cap="none" dirty="0">
              <a:solidFill>
                <a:schemeClr val="dk1"/>
              </a:solidFill>
              <a:latin typeface="Arial"/>
              <a:ea typeface="Arial"/>
              <a:cs typeface="Arial"/>
            </a:endParaRPr>
          </a:p>
        </p:txBody>
      </p:sp>
      <p:cxnSp>
        <p:nvCxnSpPr>
          <p:cNvPr id="41" name="Google Shape;156;g1bc6e687a7d_0_123"/>
          <p:cNvCxnSpPr>
            <a:cxnSpLocks/>
          </p:cNvCxnSpPr>
          <p:nvPr/>
        </p:nvCxnSpPr>
        <p:spPr bwMode="auto">
          <a:xfrm rot="-5400000" flipH="1">
            <a:off x="1426092" y="6004469"/>
            <a:ext cx="549900" cy="2640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pic>
        <p:nvPicPr>
          <p:cNvPr id="42" name="Google Shape;157;g1bc6e687a7d_0_123"/>
          <p:cNvPicPr/>
          <p:nvPr/>
        </p:nvPicPr>
        <p:blipFill>
          <a:blip r:embed="rId3">
            <a:alphaModFix/>
          </a:blip>
          <a:srcRect l="52276"/>
          <a:stretch/>
        </p:blipFill>
        <p:spPr bwMode="auto">
          <a:xfrm>
            <a:off x="10880474" y="5479300"/>
            <a:ext cx="777676" cy="1424975"/>
          </a:xfrm>
          <a:prstGeom prst="rect">
            <a:avLst/>
          </a:prstGeom>
          <a:noFill/>
          <a:ln>
            <a:noFill/>
          </a:ln>
        </p:spPr>
      </p:pic>
      <p:cxnSp>
        <p:nvCxnSpPr>
          <p:cNvPr id="43" name="Google Shape;158;g1bc6e687a7d_0_123"/>
          <p:cNvCxnSpPr>
            <a:cxnSpLocks/>
          </p:cNvCxnSpPr>
          <p:nvPr/>
        </p:nvCxnSpPr>
        <p:spPr bwMode="auto">
          <a:xfrm rot="5400000">
            <a:off x="10248775" y="5987119"/>
            <a:ext cx="549900" cy="2640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pic>
        <p:nvPicPr>
          <p:cNvPr id="44" name="Google Shape;159;g1bc6e687a7d_0_123"/>
          <p:cNvPicPr/>
          <p:nvPr/>
        </p:nvPicPr>
        <p:blipFill>
          <a:blip r:embed="rId2">
            <a:alphaModFix/>
          </a:blip>
          <a:srcRect l="41451"/>
          <a:stretch/>
        </p:blipFill>
        <p:spPr bwMode="auto">
          <a:xfrm flipH="1">
            <a:off x="226200" y="3002038"/>
            <a:ext cx="520025" cy="1424975"/>
          </a:xfrm>
          <a:prstGeom prst="rect">
            <a:avLst/>
          </a:prstGeom>
          <a:noFill/>
          <a:ln>
            <a:noFill/>
          </a:ln>
        </p:spPr>
      </p:pic>
      <p:sp>
        <p:nvSpPr>
          <p:cNvPr id="45" name="Google Shape;160;g1bc6e687a7d_0_123"/>
          <p:cNvSpPr/>
          <p:nvPr/>
        </p:nvSpPr>
        <p:spPr bwMode="auto">
          <a:xfrm>
            <a:off x="4786425" y="2745850"/>
            <a:ext cx="33261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зафиксировать время и место обнаружения</a:t>
            </a:r>
            <a:endParaRPr sz="1200" b="0" i="0" u="none" strike="noStrike" cap="none">
              <a:solidFill>
                <a:schemeClr val="dk1"/>
              </a:solidFill>
              <a:latin typeface="Arial"/>
              <a:ea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65;g1bc6e687a7d_0_265"/>
          <p:cNvSpPr/>
          <p:nvPr/>
        </p:nvSpPr>
        <p:spPr bwMode="auto">
          <a:xfrm>
            <a:off x="308613" y="3210825"/>
            <a:ext cx="40350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166;g1bc6e687a7d_0_265"/>
          <p:cNvSpPr/>
          <p:nvPr/>
        </p:nvSpPr>
        <p:spPr bwMode="auto">
          <a:xfrm>
            <a:off x="1052031" y="252505"/>
            <a:ext cx="102735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dirty="0">
                <a:solidFill>
                  <a:srgbClr val="002060"/>
                </a:solidFill>
              </a:rPr>
              <a:t>АЛГОРИТМ</a:t>
            </a:r>
            <a:br>
              <a:rPr lang="en-US" sz="1600" b="1" dirty="0">
                <a:solidFill>
                  <a:srgbClr val="002060"/>
                </a:solidFill>
              </a:rPr>
            </a:br>
            <a:r>
              <a:rPr lang="en-US" sz="1600" b="1" dirty="0" err="1">
                <a:solidFill>
                  <a:srgbClr val="002060"/>
                </a:solidFill>
              </a:rPr>
              <a:t>действий</a:t>
            </a:r>
            <a:r>
              <a:rPr lang="en-US" sz="1600" b="1" dirty="0">
                <a:solidFill>
                  <a:srgbClr val="002060"/>
                </a:solidFill>
              </a:rPr>
              <a:t> при </a:t>
            </a:r>
            <a:r>
              <a:rPr lang="en-US" sz="1600" b="1" dirty="0" err="1">
                <a:solidFill>
                  <a:srgbClr val="002060"/>
                </a:solidFill>
              </a:rPr>
              <a:t>обнаружении</a:t>
            </a:r>
            <a:r>
              <a:rPr lang="en-US" sz="1600" b="1" dirty="0">
                <a:solidFill>
                  <a:srgbClr val="002060"/>
                </a:solidFill>
              </a:rPr>
              <a:t> </a:t>
            </a:r>
            <a:r>
              <a:rPr lang="en-US" sz="1600" b="1" dirty="0" err="1">
                <a:solidFill>
                  <a:srgbClr val="002060"/>
                </a:solidFill>
              </a:rPr>
              <a:t>подозрительного</a:t>
            </a:r>
            <a:r>
              <a:rPr lang="en-US" sz="1600" b="1" dirty="0">
                <a:solidFill>
                  <a:srgbClr val="002060"/>
                </a:solidFill>
              </a:rPr>
              <a:t> </a:t>
            </a:r>
            <a:r>
              <a:rPr lang="en-US" sz="1600" b="1" dirty="0" err="1">
                <a:solidFill>
                  <a:srgbClr val="002060"/>
                </a:solidFill>
              </a:rPr>
              <a:t>предмета</a:t>
            </a:r>
            <a:endParaRPr sz="1600" b="1" dirty="0">
              <a:solidFill>
                <a:srgbClr val="002060"/>
              </a:solidFill>
            </a:endParaRPr>
          </a:p>
        </p:txBody>
      </p:sp>
      <p:sp>
        <p:nvSpPr>
          <p:cNvPr id="6" name="Google Shape;167;g1bc6e687a7d_0_265"/>
          <p:cNvSpPr/>
          <p:nvPr/>
        </p:nvSpPr>
        <p:spPr bwMode="auto">
          <a:xfrm>
            <a:off x="2235391" y="886999"/>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Действия лиц, обеспечивающих безопасность организации образования:</a:t>
            </a:r>
            <a:endParaRPr sz="1600" b="1" i="0" u="none" strike="noStrike" cap="none">
              <a:solidFill>
                <a:schemeClr val="dk1"/>
              </a:solidFill>
              <a:latin typeface="Arial"/>
              <a:ea typeface="Arial"/>
              <a:cs typeface="Arial"/>
            </a:endParaRPr>
          </a:p>
        </p:txBody>
      </p:sp>
      <p:sp>
        <p:nvSpPr>
          <p:cNvPr id="7" name="Google Shape;168;g1bc6e687a7d_0_265"/>
          <p:cNvSpPr/>
          <p:nvPr/>
        </p:nvSpPr>
        <p:spPr bwMode="auto">
          <a:xfrm>
            <a:off x="4200887" y="1301908"/>
            <a:ext cx="40350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8" name="Google Shape;169;g1bc6e687a7d_0_265"/>
          <p:cNvSpPr/>
          <p:nvPr/>
        </p:nvSpPr>
        <p:spPr bwMode="auto">
          <a:xfrm>
            <a:off x="824224" y="1301900"/>
            <a:ext cx="3185699"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170;g1bc6e687a7d_0_265"/>
          <p:cNvSpPr/>
          <p:nvPr/>
        </p:nvSpPr>
        <p:spPr bwMode="auto">
          <a:xfrm>
            <a:off x="934275" y="1367225"/>
            <a:ext cx="34437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не трогать, не подходить, не передвигать подозрительный предмет</a:t>
            </a:r>
            <a:endParaRPr sz="1200" b="0" i="0" u="none" strike="noStrike" cap="none">
              <a:solidFill>
                <a:schemeClr val="dk1"/>
              </a:solidFill>
              <a:latin typeface="Arial"/>
              <a:ea typeface="Arial"/>
              <a:cs typeface="Arial"/>
            </a:endParaRPr>
          </a:p>
        </p:txBody>
      </p:sp>
      <p:sp>
        <p:nvSpPr>
          <p:cNvPr id="10" name="Google Shape;171;g1bc6e687a7d_0_265"/>
          <p:cNvSpPr/>
          <p:nvPr/>
        </p:nvSpPr>
        <p:spPr bwMode="auto">
          <a:xfrm>
            <a:off x="4292650" y="1323435"/>
            <a:ext cx="3851699" cy="7386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опросить окружающих для установления возможного владельца бесхозного предмета</a:t>
            </a:r>
            <a:endParaRPr sz="1200" b="0" i="0" u="none" strike="noStrike" cap="none">
              <a:solidFill>
                <a:schemeClr val="dk1"/>
              </a:solidFill>
              <a:latin typeface="Arial"/>
              <a:ea typeface="Arial"/>
              <a:cs typeface="Arial"/>
            </a:endParaRPr>
          </a:p>
        </p:txBody>
      </p:sp>
      <p:sp>
        <p:nvSpPr>
          <p:cNvPr id="11" name="Google Shape;172;g1bc6e687a7d_0_265"/>
          <p:cNvSpPr/>
          <p:nvPr/>
        </p:nvSpPr>
        <p:spPr bwMode="auto">
          <a:xfrm>
            <a:off x="371013" y="3229125"/>
            <a:ext cx="40350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немедленно сообщить об обнаружении подозрительного предмета на канал "102" органов внутренних дел или единую дежурно-диспетчерскую службу "112"</a:t>
            </a:r>
            <a:endParaRPr sz="1200" b="0" i="0" u="none" strike="noStrike" cap="none">
              <a:solidFill>
                <a:schemeClr val="dk1"/>
              </a:solidFill>
              <a:latin typeface="Arial"/>
              <a:ea typeface="Arial"/>
              <a:cs typeface="Arial"/>
            </a:endParaRPr>
          </a:p>
        </p:txBody>
      </p:sp>
      <p:sp>
        <p:nvSpPr>
          <p:cNvPr id="12" name="Google Shape;173;g1bc6e687a7d_0_265"/>
          <p:cNvSpPr/>
          <p:nvPr/>
        </p:nvSpPr>
        <p:spPr bwMode="auto">
          <a:xfrm>
            <a:off x="4523975" y="2258056"/>
            <a:ext cx="3652500" cy="7386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3" name="Google Shape;174;g1bc6e687a7d_0_265"/>
          <p:cNvSpPr/>
          <p:nvPr/>
        </p:nvSpPr>
        <p:spPr bwMode="auto">
          <a:xfrm>
            <a:off x="824224" y="2304824"/>
            <a:ext cx="3568500" cy="5967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175;g1bc6e687a7d_0_265"/>
          <p:cNvSpPr/>
          <p:nvPr/>
        </p:nvSpPr>
        <p:spPr bwMode="auto">
          <a:xfrm>
            <a:off x="934275" y="2370150"/>
            <a:ext cx="34437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по возможности зафиксировать время и место обнаружения</a:t>
            </a:r>
            <a:endParaRPr sz="1200" b="0" i="0" u="none" strike="noStrike" cap="none">
              <a:solidFill>
                <a:schemeClr val="dk1"/>
              </a:solidFill>
              <a:latin typeface="Arial"/>
              <a:ea typeface="Arial"/>
              <a:cs typeface="Arial"/>
            </a:endParaRPr>
          </a:p>
        </p:txBody>
      </p:sp>
      <p:sp>
        <p:nvSpPr>
          <p:cNvPr id="15" name="Google Shape;176;g1bc6e687a7d_0_265"/>
          <p:cNvSpPr/>
          <p:nvPr/>
        </p:nvSpPr>
        <p:spPr bwMode="auto">
          <a:xfrm>
            <a:off x="8394808" y="1301900"/>
            <a:ext cx="35685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6" name="Google Shape;177;g1bc6e687a7d_0_265"/>
          <p:cNvSpPr/>
          <p:nvPr/>
        </p:nvSpPr>
        <p:spPr bwMode="auto">
          <a:xfrm>
            <a:off x="8421183" y="1350200"/>
            <a:ext cx="3568500" cy="6345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воздержаться от использования средств радиосвязи, в том числе и сотового телефона, вблизи данного предмета</a:t>
            </a:r>
            <a:endParaRPr sz="1200" b="0" i="0" u="none" strike="noStrike" cap="none">
              <a:solidFill>
                <a:schemeClr val="dk1"/>
              </a:solidFill>
              <a:latin typeface="Arial"/>
              <a:ea typeface="Arial"/>
              <a:cs typeface="Arial"/>
            </a:endParaRPr>
          </a:p>
        </p:txBody>
      </p:sp>
      <p:sp>
        <p:nvSpPr>
          <p:cNvPr id="17" name="Google Shape;178;g1bc6e687a7d_0_265"/>
          <p:cNvSpPr/>
          <p:nvPr/>
        </p:nvSpPr>
        <p:spPr bwMode="auto">
          <a:xfrm>
            <a:off x="3956054" y="1526459"/>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18" name="Google Shape;179;g1bc6e687a7d_0_265"/>
          <p:cNvSpPr/>
          <p:nvPr/>
        </p:nvSpPr>
        <p:spPr bwMode="auto">
          <a:xfrm>
            <a:off x="8176371" y="1526459"/>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19" name="Google Shape;180;g1bc6e687a7d_0_265"/>
          <p:cNvSpPr/>
          <p:nvPr/>
        </p:nvSpPr>
        <p:spPr bwMode="auto">
          <a:xfrm>
            <a:off x="4526363" y="3210831"/>
            <a:ext cx="35685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181;g1bc6e687a7d_0_265"/>
          <p:cNvSpPr/>
          <p:nvPr/>
        </p:nvSpPr>
        <p:spPr bwMode="auto">
          <a:xfrm>
            <a:off x="8215213" y="3210800"/>
            <a:ext cx="3185699"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1" name="Google Shape;182;g1bc6e687a7d_0_265"/>
          <p:cNvSpPr/>
          <p:nvPr/>
        </p:nvSpPr>
        <p:spPr bwMode="auto">
          <a:xfrm>
            <a:off x="8325263" y="3276125"/>
            <a:ext cx="31068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обеспечить организованную эвакуацию людей с территории, прилегающей к опасной зоне</a:t>
            </a:r>
            <a:endParaRPr sz="1200" b="0" i="0" u="none" strike="noStrike" cap="none">
              <a:solidFill>
                <a:schemeClr val="dk1"/>
              </a:solidFill>
              <a:latin typeface="Arial"/>
              <a:ea typeface="Arial"/>
              <a:cs typeface="Arial"/>
            </a:endParaRPr>
          </a:p>
        </p:txBody>
      </p:sp>
      <p:sp>
        <p:nvSpPr>
          <p:cNvPr id="22" name="Google Shape;183;g1bc6e687a7d_0_265"/>
          <p:cNvSpPr/>
          <p:nvPr/>
        </p:nvSpPr>
        <p:spPr bwMode="auto">
          <a:xfrm>
            <a:off x="4636413" y="3276138"/>
            <a:ext cx="34437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обеспечить ограничение доступа посторонних лиц к подозрительному предмету и опасной зоне</a:t>
            </a:r>
            <a:endParaRPr sz="1200" b="0" i="0" u="none" strike="noStrike" cap="none">
              <a:solidFill>
                <a:schemeClr val="dk1"/>
              </a:solidFill>
              <a:latin typeface="Arial"/>
              <a:ea typeface="Arial"/>
              <a:cs typeface="Arial"/>
            </a:endParaRPr>
          </a:p>
        </p:txBody>
      </p:sp>
      <p:sp>
        <p:nvSpPr>
          <p:cNvPr id="23" name="Google Shape;184;g1bc6e687a7d_0_265"/>
          <p:cNvSpPr/>
          <p:nvPr/>
        </p:nvSpPr>
        <p:spPr bwMode="auto">
          <a:xfrm>
            <a:off x="8394808" y="2218243"/>
            <a:ext cx="35685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4" name="Google Shape;185;g1bc6e687a7d_0_265"/>
          <p:cNvSpPr/>
          <p:nvPr/>
        </p:nvSpPr>
        <p:spPr bwMode="auto">
          <a:xfrm>
            <a:off x="8428359" y="2283550"/>
            <a:ext cx="34437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не сообщать об угрозе взрыва никому, кроме тех, кому необходимо знать о случившемся, чтобы не создавать панику</a:t>
            </a:r>
            <a:endParaRPr sz="1200" b="0" i="0" u="none" strike="noStrike" cap="none">
              <a:solidFill>
                <a:schemeClr val="dk1"/>
              </a:solidFill>
              <a:latin typeface="Arial"/>
              <a:ea typeface="Arial"/>
              <a:cs typeface="Arial"/>
            </a:endParaRPr>
          </a:p>
        </p:txBody>
      </p:sp>
      <p:sp>
        <p:nvSpPr>
          <p:cNvPr id="25" name="Google Shape;186;g1bc6e687a7d_0_265"/>
          <p:cNvSpPr/>
          <p:nvPr/>
        </p:nvSpPr>
        <p:spPr bwMode="auto">
          <a:xfrm>
            <a:off x="4377979" y="2414513"/>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6" name="Google Shape;187;g1bc6e687a7d_0_265"/>
          <p:cNvSpPr/>
          <p:nvPr/>
        </p:nvSpPr>
        <p:spPr bwMode="auto">
          <a:xfrm>
            <a:off x="8176379" y="2414513"/>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7" name="Google Shape;188;g1bc6e687a7d_0_265"/>
          <p:cNvSpPr/>
          <p:nvPr/>
        </p:nvSpPr>
        <p:spPr bwMode="auto">
          <a:xfrm>
            <a:off x="4295967" y="3398613"/>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8" name="Google Shape;189;g1bc6e687a7d_0_265"/>
          <p:cNvSpPr/>
          <p:nvPr/>
        </p:nvSpPr>
        <p:spPr bwMode="auto">
          <a:xfrm>
            <a:off x="8003917" y="3435363"/>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9" name="Google Shape;190;g1bc6e687a7d_0_265"/>
          <p:cNvSpPr/>
          <p:nvPr/>
        </p:nvSpPr>
        <p:spPr bwMode="auto">
          <a:xfrm>
            <a:off x="4710225" y="2283550"/>
            <a:ext cx="3326100" cy="6345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быть готовым описать внешний вид подозрительного предмета, и обстоятельства его обнаружения</a:t>
            </a:r>
            <a:endParaRPr sz="1200" b="0" i="0" u="none" strike="noStrike" cap="none">
              <a:solidFill>
                <a:schemeClr val="dk1"/>
              </a:solidFill>
              <a:latin typeface="Arial"/>
              <a:ea typeface="Arial"/>
              <a:cs typeface="Arial"/>
            </a:endParaRPr>
          </a:p>
        </p:txBody>
      </p:sp>
      <p:pic>
        <p:nvPicPr>
          <p:cNvPr id="30" name="Google Shape;191;g1bc6e687a7d_0_265"/>
          <p:cNvPicPr/>
          <p:nvPr/>
        </p:nvPicPr>
        <p:blipFill>
          <a:blip r:embed="rId2">
            <a:alphaModFix/>
          </a:blip>
          <a:srcRect l="49909"/>
          <a:stretch/>
        </p:blipFill>
        <p:spPr bwMode="auto">
          <a:xfrm>
            <a:off x="220700" y="1496825"/>
            <a:ext cx="477050" cy="1523000"/>
          </a:xfrm>
          <a:prstGeom prst="rect">
            <a:avLst/>
          </a:prstGeom>
          <a:noFill/>
          <a:ln>
            <a:noFill/>
          </a:ln>
        </p:spPr>
      </p:pic>
      <p:sp>
        <p:nvSpPr>
          <p:cNvPr id="31" name="Google Shape;192;g1bc6e687a7d_0_265"/>
          <p:cNvSpPr/>
          <p:nvPr/>
        </p:nvSpPr>
        <p:spPr bwMode="auto">
          <a:xfrm>
            <a:off x="308613" y="4202708"/>
            <a:ext cx="11091299" cy="386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2" name="Google Shape;193;g1bc6e687a7d_0_265"/>
          <p:cNvSpPr/>
          <p:nvPr/>
        </p:nvSpPr>
        <p:spPr bwMode="auto">
          <a:xfrm>
            <a:off x="626162" y="4167910"/>
            <a:ext cx="104562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dirty="0">
                <a:solidFill>
                  <a:schemeClr val="dk1"/>
                </a:solidFill>
              </a:rPr>
              <a:t>при необходимости укрыться за предметами, обеспечивающими защиту (угол здания, колона, толстое дерево, автомашина), вести наблюдение</a:t>
            </a:r>
            <a:endParaRPr sz="1200" b="0" i="0" u="none" strike="noStrike" cap="none" dirty="0">
              <a:solidFill>
                <a:schemeClr val="dk1"/>
              </a:solidFill>
              <a:latin typeface="Arial"/>
              <a:ea typeface="Arial"/>
              <a:cs typeface="Arial"/>
            </a:endParaRPr>
          </a:p>
        </p:txBody>
      </p:sp>
      <p:pic>
        <p:nvPicPr>
          <p:cNvPr id="33" name="Google Shape;194;g1bc6e687a7d_0_265"/>
          <p:cNvPicPr/>
          <p:nvPr/>
        </p:nvPicPr>
        <p:blipFill>
          <a:blip r:embed="rId2">
            <a:alphaModFix/>
          </a:blip>
          <a:srcRect l="-3366" r="53275"/>
          <a:stretch/>
        </p:blipFill>
        <p:spPr bwMode="auto">
          <a:xfrm flipH="1">
            <a:off x="11662475" y="3174350"/>
            <a:ext cx="477050" cy="1523000"/>
          </a:xfrm>
          <a:prstGeom prst="rect">
            <a:avLst/>
          </a:prstGeom>
          <a:noFill/>
          <a:ln>
            <a:noFill/>
          </a:ln>
        </p:spPr>
      </p:pic>
      <p:sp>
        <p:nvSpPr>
          <p:cNvPr id="34" name="Google Shape;195;g1bc6e687a7d_0_265"/>
          <p:cNvSpPr/>
          <p:nvPr/>
        </p:nvSpPr>
        <p:spPr bwMode="auto">
          <a:xfrm>
            <a:off x="0" y="5499619"/>
            <a:ext cx="12239700" cy="19764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5" name="Google Shape;196;g1bc6e687a7d_0_265"/>
          <p:cNvSpPr/>
          <p:nvPr/>
        </p:nvSpPr>
        <p:spPr bwMode="auto">
          <a:xfrm>
            <a:off x="1631025" y="4908000"/>
            <a:ext cx="9115500" cy="6345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dirty="0" err="1">
                <a:solidFill>
                  <a:schemeClr val="dk1"/>
                </a:solidFill>
              </a:rPr>
              <a:t>Рекомендуемые</a:t>
            </a:r>
            <a:r>
              <a:rPr lang="en-US" sz="1600" b="1" dirty="0">
                <a:solidFill>
                  <a:schemeClr val="dk1"/>
                </a:solidFill>
              </a:rPr>
              <a:t> </a:t>
            </a:r>
            <a:r>
              <a:rPr lang="en-US" sz="1600" b="1" dirty="0" err="1">
                <a:solidFill>
                  <a:schemeClr val="dk1"/>
                </a:solidFill>
              </a:rPr>
              <a:t>зоны</a:t>
            </a:r>
            <a:r>
              <a:rPr lang="en-US" sz="1600" b="1" dirty="0">
                <a:solidFill>
                  <a:schemeClr val="dk1"/>
                </a:solidFill>
              </a:rPr>
              <a:t> </a:t>
            </a:r>
            <a:r>
              <a:rPr lang="en-US" sz="1600" b="1" dirty="0" err="1">
                <a:solidFill>
                  <a:schemeClr val="dk1"/>
                </a:solidFill>
              </a:rPr>
              <a:t>эвакуации</a:t>
            </a:r>
            <a:r>
              <a:rPr lang="en-US" sz="1600" b="1" dirty="0">
                <a:solidFill>
                  <a:schemeClr val="dk1"/>
                </a:solidFill>
              </a:rPr>
              <a:t> и </a:t>
            </a:r>
            <a:r>
              <a:rPr lang="en-US" sz="1600" b="1" dirty="0" err="1">
                <a:solidFill>
                  <a:schemeClr val="dk1"/>
                </a:solidFill>
              </a:rPr>
              <a:t>оцепления</a:t>
            </a:r>
            <a:r>
              <a:rPr lang="en-US" sz="1600" b="1" dirty="0">
                <a:solidFill>
                  <a:schemeClr val="dk1"/>
                </a:solidFill>
              </a:rPr>
              <a:t> при </a:t>
            </a:r>
            <a:r>
              <a:rPr lang="en-US" sz="1600" b="1" dirty="0" err="1">
                <a:solidFill>
                  <a:schemeClr val="dk1"/>
                </a:solidFill>
              </a:rPr>
              <a:t>обнаружении</a:t>
            </a:r>
            <a:r>
              <a:rPr lang="en-US" sz="1600" b="1" dirty="0">
                <a:solidFill>
                  <a:schemeClr val="dk1"/>
                </a:solidFill>
              </a:rPr>
              <a:t> </a:t>
            </a:r>
            <a:br>
              <a:rPr lang="en-US" sz="1600" b="1" dirty="0">
                <a:solidFill>
                  <a:schemeClr val="dk1"/>
                </a:solidFill>
              </a:rPr>
            </a:br>
            <a:r>
              <a:rPr lang="en-US" sz="1600" b="1" dirty="0" err="1">
                <a:solidFill>
                  <a:schemeClr val="dk1"/>
                </a:solidFill>
              </a:rPr>
              <a:t>взрывного</a:t>
            </a:r>
            <a:r>
              <a:rPr lang="en-US" sz="1600" b="1" dirty="0">
                <a:solidFill>
                  <a:schemeClr val="dk1"/>
                </a:solidFill>
              </a:rPr>
              <a:t> </a:t>
            </a:r>
            <a:r>
              <a:rPr lang="en-US" sz="1600" b="1" dirty="0" err="1">
                <a:solidFill>
                  <a:schemeClr val="dk1"/>
                </a:solidFill>
              </a:rPr>
              <a:t>устройства</a:t>
            </a:r>
            <a:r>
              <a:rPr lang="en-US" sz="1600" b="1" dirty="0">
                <a:solidFill>
                  <a:schemeClr val="dk1"/>
                </a:solidFill>
              </a:rPr>
              <a:t> </a:t>
            </a:r>
            <a:r>
              <a:rPr lang="en-US" sz="1600" b="1" dirty="0" err="1">
                <a:solidFill>
                  <a:schemeClr val="dk1"/>
                </a:solidFill>
              </a:rPr>
              <a:t>или</a:t>
            </a:r>
            <a:r>
              <a:rPr lang="en-US" sz="1600" b="1" dirty="0">
                <a:solidFill>
                  <a:schemeClr val="dk1"/>
                </a:solidFill>
              </a:rPr>
              <a:t> </a:t>
            </a:r>
            <a:r>
              <a:rPr lang="en-US" sz="1600" b="1" dirty="0" err="1">
                <a:solidFill>
                  <a:schemeClr val="dk1"/>
                </a:solidFill>
              </a:rPr>
              <a:t>предмета</a:t>
            </a:r>
            <a:r>
              <a:rPr lang="en-US" sz="1600" b="1" dirty="0">
                <a:solidFill>
                  <a:schemeClr val="dk1"/>
                </a:solidFill>
              </a:rPr>
              <a:t>, </a:t>
            </a:r>
            <a:r>
              <a:rPr lang="en-US" sz="1600" b="1" dirty="0" err="1">
                <a:solidFill>
                  <a:schemeClr val="dk1"/>
                </a:solidFill>
              </a:rPr>
              <a:t>похожего</a:t>
            </a:r>
            <a:r>
              <a:rPr lang="en-US" sz="1600" b="1" dirty="0">
                <a:solidFill>
                  <a:schemeClr val="dk1"/>
                </a:solidFill>
              </a:rPr>
              <a:t> </a:t>
            </a:r>
            <a:r>
              <a:rPr lang="en-US" sz="1600" b="1" dirty="0" err="1">
                <a:solidFill>
                  <a:schemeClr val="dk1"/>
                </a:solidFill>
              </a:rPr>
              <a:t>на</a:t>
            </a:r>
            <a:r>
              <a:rPr lang="en-US" sz="1600" b="1" dirty="0">
                <a:solidFill>
                  <a:schemeClr val="dk1"/>
                </a:solidFill>
              </a:rPr>
              <a:t> </a:t>
            </a:r>
            <a:r>
              <a:rPr lang="en-US" sz="1600" b="1" dirty="0" err="1">
                <a:solidFill>
                  <a:schemeClr val="dk1"/>
                </a:solidFill>
              </a:rPr>
              <a:t>взрывное</a:t>
            </a:r>
            <a:r>
              <a:rPr lang="en-US" sz="1600" b="1" dirty="0">
                <a:solidFill>
                  <a:schemeClr val="dk1"/>
                </a:solidFill>
              </a:rPr>
              <a:t> </a:t>
            </a:r>
            <a:r>
              <a:rPr lang="en-US" sz="1600" b="1" dirty="0" err="1">
                <a:solidFill>
                  <a:schemeClr val="dk1"/>
                </a:solidFill>
              </a:rPr>
              <a:t>устройство</a:t>
            </a:r>
            <a:r>
              <a:rPr lang="en-US" sz="1600" b="1" dirty="0">
                <a:solidFill>
                  <a:schemeClr val="dk1"/>
                </a:solidFill>
              </a:rPr>
              <a:t>:</a:t>
            </a:r>
            <a:endParaRPr sz="1600" b="1" i="0" strike="noStrike" cap="none" dirty="0">
              <a:solidFill>
                <a:schemeClr val="dk1"/>
              </a:solidFill>
              <a:latin typeface="Arial"/>
              <a:ea typeface="Arial"/>
              <a:cs typeface="Arial"/>
            </a:endParaRPr>
          </a:p>
        </p:txBody>
      </p:sp>
      <p:sp>
        <p:nvSpPr>
          <p:cNvPr id="36" name="Google Shape;197;g1bc6e687a7d_0_265"/>
          <p:cNvSpPr>
            <a:spLocks/>
          </p:cNvSpPr>
          <p:nvPr/>
        </p:nvSpPr>
        <p:spPr bwMode="auto">
          <a:xfrm>
            <a:off x="1619775" y="5649100"/>
            <a:ext cx="4292400" cy="1693200"/>
          </a:xfrm>
          <a:prstGeom prst="rect">
            <a:avLst/>
          </a:prstGeom>
          <a:noFill/>
          <a:ln>
            <a:noFill/>
          </a:ln>
        </p:spPr>
        <p:txBody>
          <a:bodyPr spcFirstLastPara="1" wrap="square" lIns="91425" tIns="91425" rIns="91425" bIns="91425" anchor="t" anchorCtr="0">
            <a:spAutoFit/>
          </a:bodyPr>
          <a:lstStyle/>
          <a:p>
            <a:pPr marL="0" lvl="0" indent="0" algn="r">
              <a:lnSpc>
                <a:spcPct val="150000"/>
              </a:lnSpc>
              <a:spcBef>
                <a:spcPts val="0"/>
              </a:spcBef>
              <a:spcAft>
                <a:spcPts val="0"/>
              </a:spcAft>
              <a:buClr>
                <a:schemeClr val="dk1"/>
              </a:buClr>
              <a:buSzPts val="1100"/>
              <a:buFont typeface="Arial"/>
              <a:buNone/>
              <a:defRPr/>
            </a:pPr>
            <a:r>
              <a:rPr lang="en-US">
                <a:solidFill>
                  <a:schemeClr val="dk1"/>
                </a:solidFill>
              </a:rPr>
              <a:t>граната–</a:t>
            </a:r>
            <a:r>
              <a:rPr lang="en-US" b="1">
                <a:solidFill>
                  <a:schemeClr val="dk1"/>
                </a:solidFill>
              </a:rPr>
              <a:t> 50 метров;</a:t>
            </a:r>
            <a:endParaRPr b="1">
              <a:solidFill>
                <a:schemeClr val="dk1"/>
              </a:solidFill>
            </a:endParaRPr>
          </a:p>
          <a:p>
            <a:pPr marL="0" lvl="0" indent="0" algn="r">
              <a:lnSpc>
                <a:spcPct val="150000"/>
              </a:lnSpc>
              <a:spcBef>
                <a:spcPts val="0"/>
              </a:spcBef>
              <a:spcAft>
                <a:spcPts val="0"/>
              </a:spcAft>
              <a:buClr>
                <a:schemeClr val="dk1"/>
              </a:buClr>
              <a:buSzPts val="1100"/>
              <a:buFont typeface="Arial"/>
              <a:buNone/>
              <a:defRPr/>
            </a:pPr>
            <a:r>
              <a:rPr lang="en-US">
                <a:solidFill>
                  <a:schemeClr val="dk1"/>
                </a:solidFill>
              </a:rPr>
              <a:t>тротиловая шашка </a:t>
            </a:r>
            <a:r>
              <a:rPr lang="en-US" sz="1200">
                <a:solidFill>
                  <a:schemeClr val="dk1"/>
                </a:solidFill>
              </a:rPr>
              <a:t>массой 200 грамм</a:t>
            </a:r>
            <a:r>
              <a:rPr lang="en-US">
                <a:solidFill>
                  <a:schemeClr val="dk1"/>
                </a:solidFill>
              </a:rPr>
              <a:t> – </a:t>
            </a:r>
            <a:r>
              <a:rPr lang="en-US" b="1">
                <a:solidFill>
                  <a:schemeClr val="dk1"/>
                </a:solidFill>
              </a:rPr>
              <a:t>45 метров;</a:t>
            </a:r>
            <a:endParaRPr b="1">
              <a:solidFill>
                <a:schemeClr val="dk1"/>
              </a:solidFill>
            </a:endParaRPr>
          </a:p>
          <a:p>
            <a:pPr marL="0" lvl="0" indent="0" algn="r">
              <a:lnSpc>
                <a:spcPct val="150000"/>
              </a:lnSpc>
              <a:spcBef>
                <a:spcPts val="0"/>
              </a:spcBef>
              <a:spcAft>
                <a:spcPts val="0"/>
              </a:spcAft>
              <a:buClr>
                <a:schemeClr val="dk1"/>
              </a:buClr>
              <a:buSzPts val="1100"/>
              <a:buFont typeface="Arial"/>
              <a:buNone/>
              <a:defRPr/>
            </a:pPr>
            <a:r>
              <a:rPr lang="en-US">
                <a:solidFill>
                  <a:schemeClr val="dk1"/>
                </a:solidFill>
              </a:rPr>
              <a:t>взрывное устройство – </a:t>
            </a:r>
            <a:r>
              <a:rPr lang="en-US" b="1">
                <a:solidFill>
                  <a:schemeClr val="dk1"/>
                </a:solidFill>
              </a:rPr>
              <a:t>не менее 200 метров;</a:t>
            </a:r>
            <a:endParaRPr b="1">
              <a:solidFill>
                <a:schemeClr val="dk1"/>
              </a:solidFill>
            </a:endParaRPr>
          </a:p>
          <a:p>
            <a:pPr marL="0" lvl="0" indent="0" algn="r">
              <a:lnSpc>
                <a:spcPct val="150000"/>
              </a:lnSpc>
              <a:spcBef>
                <a:spcPts val="0"/>
              </a:spcBef>
              <a:spcAft>
                <a:spcPts val="0"/>
              </a:spcAft>
              <a:buNone/>
              <a:defRPr/>
            </a:pPr>
            <a:r>
              <a:rPr lang="en-US">
                <a:solidFill>
                  <a:schemeClr val="dk1"/>
                </a:solidFill>
              </a:rPr>
              <a:t>пивная банка 0,33 литра – </a:t>
            </a:r>
            <a:r>
              <a:rPr lang="en-US" b="1">
                <a:solidFill>
                  <a:schemeClr val="dk1"/>
                </a:solidFill>
              </a:rPr>
              <a:t>60 метров;</a:t>
            </a:r>
            <a:endParaRPr b="1">
              <a:solidFill>
                <a:schemeClr val="dk1"/>
              </a:solidFill>
            </a:endParaRPr>
          </a:p>
          <a:p>
            <a:pPr marL="0" lvl="0" indent="0" algn="r">
              <a:lnSpc>
                <a:spcPct val="150000"/>
              </a:lnSpc>
              <a:spcBef>
                <a:spcPts val="0"/>
              </a:spcBef>
              <a:spcAft>
                <a:spcPts val="0"/>
              </a:spcAft>
              <a:buNone/>
              <a:defRPr/>
            </a:pPr>
            <a:r>
              <a:rPr lang="en-US">
                <a:solidFill>
                  <a:schemeClr val="dk1"/>
                </a:solidFill>
              </a:rPr>
              <a:t>дипломат (кейс) – </a:t>
            </a:r>
            <a:r>
              <a:rPr lang="en-US" b="1">
                <a:solidFill>
                  <a:schemeClr val="dk1"/>
                </a:solidFill>
              </a:rPr>
              <a:t>230 метров.</a:t>
            </a:r>
            <a:endParaRPr b="1">
              <a:solidFill>
                <a:schemeClr val="dk1"/>
              </a:solidFill>
            </a:endParaRPr>
          </a:p>
        </p:txBody>
      </p:sp>
      <p:pic>
        <p:nvPicPr>
          <p:cNvPr id="37" name="Google Shape;198;g1bc6e687a7d_0_265"/>
          <p:cNvPicPr/>
          <p:nvPr/>
        </p:nvPicPr>
        <p:blipFill>
          <a:blip r:embed="rId3">
            <a:alphaModFix/>
          </a:blip>
          <a:srcRect l="66288" t="54887" r="20269" b="25878"/>
          <a:stretch/>
        </p:blipFill>
        <p:spPr bwMode="auto">
          <a:xfrm>
            <a:off x="272402" y="5739598"/>
            <a:ext cx="1347364" cy="1502650"/>
          </a:xfrm>
          <a:prstGeom prst="rect">
            <a:avLst/>
          </a:prstGeom>
          <a:noFill/>
          <a:ln>
            <a:noFill/>
          </a:ln>
        </p:spPr>
      </p:pic>
      <p:sp>
        <p:nvSpPr>
          <p:cNvPr id="38" name="Google Shape;199;g1bc6e687a7d_0_265"/>
          <p:cNvSpPr>
            <a:spLocks/>
          </p:cNvSpPr>
          <p:nvPr/>
        </p:nvSpPr>
        <p:spPr bwMode="auto">
          <a:xfrm>
            <a:off x="7492125" y="5810799"/>
            <a:ext cx="4475100" cy="1369800"/>
          </a:xfrm>
          <a:prstGeom prst="rect">
            <a:avLst/>
          </a:prstGeom>
          <a:noFill/>
          <a:ln>
            <a:noFill/>
          </a:ln>
        </p:spPr>
        <p:txBody>
          <a:bodyPr spcFirstLastPara="1" wrap="square" lIns="91425" tIns="91425" rIns="91425" bIns="91425" anchor="t" anchorCtr="0">
            <a:spAutoFit/>
          </a:bodyPr>
          <a:lstStyle/>
          <a:p>
            <a:pPr marL="0" lvl="0" indent="0" algn="r">
              <a:lnSpc>
                <a:spcPct val="150000"/>
              </a:lnSpc>
              <a:spcBef>
                <a:spcPts val="0"/>
              </a:spcBef>
              <a:spcAft>
                <a:spcPts val="0"/>
              </a:spcAft>
              <a:buNone/>
              <a:defRPr/>
            </a:pPr>
            <a:r>
              <a:rPr lang="en-US" dirty="0" err="1">
                <a:solidFill>
                  <a:schemeClr val="dk1"/>
                </a:solidFill>
              </a:rPr>
              <a:t>дорожный</a:t>
            </a:r>
            <a:r>
              <a:rPr lang="en-US" dirty="0">
                <a:solidFill>
                  <a:schemeClr val="dk1"/>
                </a:solidFill>
              </a:rPr>
              <a:t> </a:t>
            </a:r>
            <a:r>
              <a:rPr lang="en-US" dirty="0" err="1">
                <a:solidFill>
                  <a:schemeClr val="dk1"/>
                </a:solidFill>
              </a:rPr>
              <a:t>чемодан</a:t>
            </a:r>
            <a:r>
              <a:rPr lang="en-US" dirty="0">
                <a:solidFill>
                  <a:schemeClr val="dk1"/>
                </a:solidFill>
              </a:rPr>
              <a:t> – </a:t>
            </a:r>
            <a:r>
              <a:rPr lang="en-US" b="1" dirty="0">
                <a:solidFill>
                  <a:schemeClr val="dk1"/>
                </a:solidFill>
              </a:rPr>
              <a:t>350 </a:t>
            </a:r>
            <a:r>
              <a:rPr lang="en-US" b="1" dirty="0" err="1">
                <a:solidFill>
                  <a:schemeClr val="dk1"/>
                </a:solidFill>
              </a:rPr>
              <a:t>метров</a:t>
            </a:r>
            <a:r>
              <a:rPr lang="en-US" b="1" dirty="0">
                <a:solidFill>
                  <a:schemeClr val="dk1"/>
                </a:solidFill>
              </a:rPr>
              <a:t>;</a:t>
            </a:r>
            <a:endParaRPr b="1" dirty="0">
              <a:solidFill>
                <a:schemeClr val="dk1"/>
              </a:solidFill>
            </a:endParaRPr>
          </a:p>
          <a:p>
            <a:pPr marL="0" lvl="0" indent="0" algn="r">
              <a:lnSpc>
                <a:spcPct val="150000"/>
              </a:lnSpc>
              <a:spcBef>
                <a:spcPts val="0"/>
              </a:spcBef>
              <a:spcAft>
                <a:spcPts val="0"/>
              </a:spcAft>
              <a:buNone/>
              <a:defRPr/>
            </a:pPr>
            <a:r>
              <a:rPr lang="en-US" dirty="0" err="1">
                <a:solidFill>
                  <a:schemeClr val="dk1"/>
                </a:solidFill>
              </a:rPr>
              <a:t>легковая</a:t>
            </a:r>
            <a:r>
              <a:rPr lang="en-US" dirty="0">
                <a:solidFill>
                  <a:schemeClr val="dk1"/>
                </a:solidFill>
              </a:rPr>
              <a:t> автомашина – </a:t>
            </a:r>
            <a:r>
              <a:rPr lang="en-US" b="1" dirty="0" err="1">
                <a:solidFill>
                  <a:schemeClr val="dk1"/>
                </a:solidFill>
              </a:rPr>
              <a:t>не</a:t>
            </a:r>
            <a:r>
              <a:rPr lang="en-US" b="1" dirty="0">
                <a:solidFill>
                  <a:schemeClr val="dk1"/>
                </a:solidFill>
              </a:rPr>
              <a:t> </a:t>
            </a:r>
            <a:r>
              <a:rPr lang="en-US" b="1" dirty="0" err="1">
                <a:solidFill>
                  <a:schemeClr val="dk1"/>
                </a:solidFill>
              </a:rPr>
              <a:t>менее</a:t>
            </a:r>
            <a:r>
              <a:rPr lang="en-US" b="1" dirty="0">
                <a:solidFill>
                  <a:schemeClr val="dk1"/>
                </a:solidFill>
              </a:rPr>
              <a:t> 600 </a:t>
            </a:r>
            <a:r>
              <a:rPr lang="en-US" b="1" dirty="0" err="1">
                <a:solidFill>
                  <a:schemeClr val="dk1"/>
                </a:solidFill>
              </a:rPr>
              <a:t>метров</a:t>
            </a:r>
            <a:r>
              <a:rPr lang="en-US" b="1" dirty="0">
                <a:solidFill>
                  <a:schemeClr val="dk1"/>
                </a:solidFill>
              </a:rPr>
              <a:t>;</a:t>
            </a:r>
            <a:endParaRPr b="1" dirty="0">
              <a:solidFill>
                <a:schemeClr val="dk1"/>
              </a:solidFill>
            </a:endParaRPr>
          </a:p>
          <a:p>
            <a:pPr marL="0" lvl="0" indent="0" algn="r">
              <a:lnSpc>
                <a:spcPct val="150000"/>
              </a:lnSpc>
              <a:spcBef>
                <a:spcPts val="0"/>
              </a:spcBef>
              <a:spcAft>
                <a:spcPts val="0"/>
              </a:spcAft>
              <a:buNone/>
              <a:defRPr/>
            </a:pPr>
            <a:r>
              <a:rPr lang="en-US" dirty="0" err="1">
                <a:solidFill>
                  <a:schemeClr val="dk1"/>
                </a:solidFill>
              </a:rPr>
              <a:t>микроавтобус</a:t>
            </a:r>
            <a:r>
              <a:rPr lang="en-US" dirty="0">
                <a:solidFill>
                  <a:schemeClr val="dk1"/>
                </a:solidFill>
              </a:rPr>
              <a:t> – </a:t>
            </a:r>
            <a:r>
              <a:rPr lang="en-US" b="1" dirty="0">
                <a:solidFill>
                  <a:schemeClr val="dk1"/>
                </a:solidFill>
              </a:rPr>
              <a:t>920 </a:t>
            </a:r>
            <a:r>
              <a:rPr lang="en-US" b="1" dirty="0" err="1">
                <a:solidFill>
                  <a:schemeClr val="dk1"/>
                </a:solidFill>
              </a:rPr>
              <a:t>метров</a:t>
            </a:r>
            <a:r>
              <a:rPr lang="en-US" b="1" dirty="0">
                <a:solidFill>
                  <a:schemeClr val="dk1"/>
                </a:solidFill>
              </a:rPr>
              <a:t>;</a:t>
            </a:r>
            <a:endParaRPr b="1" dirty="0">
              <a:solidFill>
                <a:schemeClr val="dk1"/>
              </a:solidFill>
            </a:endParaRPr>
          </a:p>
          <a:p>
            <a:pPr marL="0" lvl="0" indent="0" algn="r">
              <a:lnSpc>
                <a:spcPct val="150000"/>
              </a:lnSpc>
              <a:spcBef>
                <a:spcPts val="0"/>
              </a:spcBef>
              <a:spcAft>
                <a:spcPts val="0"/>
              </a:spcAft>
              <a:buNone/>
              <a:defRPr/>
            </a:pPr>
            <a:r>
              <a:rPr lang="en-US" dirty="0" err="1">
                <a:solidFill>
                  <a:schemeClr val="dk1"/>
                </a:solidFill>
              </a:rPr>
              <a:t>грузовая</a:t>
            </a:r>
            <a:r>
              <a:rPr lang="en-US" dirty="0">
                <a:solidFill>
                  <a:schemeClr val="dk1"/>
                </a:solidFill>
              </a:rPr>
              <a:t> </a:t>
            </a:r>
            <a:r>
              <a:rPr lang="en-US" dirty="0" err="1">
                <a:solidFill>
                  <a:schemeClr val="dk1"/>
                </a:solidFill>
              </a:rPr>
              <a:t>машина</a:t>
            </a:r>
            <a:r>
              <a:rPr lang="en-US" dirty="0">
                <a:solidFill>
                  <a:schemeClr val="dk1"/>
                </a:solidFill>
              </a:rPr>
              <a:t> (</a:t>
            </a:r>
            <a:r>
              <a:rPr lang="en-US" dirty="0" err="1">
                <a:solidFill>
                  <a:schemeClr val="dk1"/>
                </a:solidFill>
              </a:rPr>
              <a:t>фургон</a:t>
            </a:r>
            <a:r>
              <a:rPr lang="en-US" dirty="0">
                <a:solidFill>
                  <a:schemeClr val="dk1"/>
                </a:solidFill>
              </a:rPr>
              <a:t>) – </a:t>
            </a:r>
            <a:r>
              <a:rPr lang="en-US" b="1" dirty="0">
                <a:solidFill>
                  <a:schemeClr val="dk1"/>
                </a:solidFill>
              </a:rPr>
              <a:t>1240 </a:t>
            </a:r>
            <a:r>
              <a:rPr lang="en-US" b="1" dirty="0" err="1">
                <a:solidFill>
                  <a:schemeClr val="dk1"/>
                </a:solidFill>
              </a:rPr>
              <a:t>метров</a:t>
            </a:r>
            <a:r>
              <a:rPr lang="en-US" b="1" dirty="0">
                <a:solidFill>
                  <a:schemeClr val="dk1"/>
                </a:solidFill>
              </a:rPr>
              <a:t>.</a:t>
            </a:r>
            <a:endParaRPr b="1" dirty="0">
              <a:solidFill>
                <a:schemeClr val="dk1"/>
              </a:solidFill>
            </a:endParaRPr>
          </a:p>
        </p:txBody>
      </p:sp>
      <p:pic>
        <p:nvPicPr>
          <p:cNvPr id="39" name="Google Shape;200;g1bc6e687a7d_0_265"/>
          <p:cNvPicPr/>
          <p:nvPr/>
        </p:nvPicPr>
        <p:blipFill>
          <a:blip r:embed="rId4">
            <a:alphaModFix/>
          </a:blip>
          <a:stretch/>
        </p:blipFill>
        <p:spPr bwMode="auto">
          <a:xfrm>
            <a:off x="6483400" y="5967450"/>
            <a:ext cx="1347375" cy="1127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205;g1bc6e687a7d_0_342"/>
          <p:cNvSpPr/>
          <p:nvPr/>
        </p:nvSpPr>
        <p:spPr bwMode="auto">
          <a:xfrm>
            <a:off x="0" y="5045070"/>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206;g1bc6e687a7d_0_342"/>
          <p:cNvSpPr/>
          <p:nvPr/>
        </p:nvSpPr>
        <p:spPr bwMode="auto">
          <a:xfrm>
            <a:off x="7972274" y="2026050"/>
            <a:ext cx="4023900" cy="11643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207;g1bc6e687a7d_0_342"/>
          <p:cNvSpPr/>
          <p:nvPr/>
        </p:nvSpPr>
        <p:spPr bwMode="auto">
          <a:xfrm>
            <a:off x="7972274" y="3628800"/>
            <a:ext cx="4023900" cy="11643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208;g1bc6e687a7d_0_342"/>
          <p:cNvSpPr/>
          <p:nvPr/>
        </p:nvSpPr>
        <p:spPr bwMode="auto">
          <a:xfrm>
            <a:off x="243450" y="3788113"/>
            <a:ext cx="37830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209;g1bc6e687a7d_0_342"/>
          <p:cNvSpPr/>
          <p:nvPr/>
        </p:nvSpPr>
        <p:spPr bwMode="auto">
          <a:xfrm>
            <a:off x="335550" y="2086650"/>
            <a:ext cx="35988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210;g1bc6e687a7d_0_342"/>
          <p:cNvSpPr/>
          <p:nvPr/>
        </p:nvSpPr>
        <p:spPr bwMode="auto">
          <a:xfrm>
            <a:off x="0" y="1251150"/>
            <a:ext cx="12239700" cy="528000"/>
          </a:xfrm>
          <a:prstGeom prst="rect">
            <a:avLst/>
          </a:prstGeom>
          <a:solidFill>
            <a:srgbClr val="E6B8AF"/>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211;g1bc6e687a7d_0_342"/>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dirty="0">
                <a:solidFill>
                  <a:srgbClr val="002060"/>
                </a:solidFill>
              </a:rPr>
              <a:t>АЛГОРИТМ</a:t>
            </a:r>
            <a:br>
              <a:rPr lang="en-US" sz="1600" b="1" dirty="0">
                <a:solidFill>
                  <a:srgbClr val="002060"/>
                </a:solidFill>
              </a:rPr>
            </a:br>
            <a:r>
              <a:rPr lang="en-US" sz="1600" b="1" dirty="0" err="1">
                <a:solidFill>
                  <a:srgbClr val="002060"/>
                </a:solidFill>
              </a:rPr>
              <a:t>действий</a:t>
            </a:r>
            <a:r>
              <a:rPr lang="en-US" sz="1600" b="1" dirty="0">
                <a:solidFill>
                  <a:srgbClr val="002060"/>
                </a:solidFill>
              </a:rPr>
              <a:t> при </a:t>
            </a:r>
            <a:r>
              <a:rPr lang="en-US" sz="1600" b="1" dirty="0" err="1">
                <a:solidFill>
                  <a:srgbClr val="002060"/>
                </a:solidFill>
              </a:rPr>
              <a:t>вооруженном</a:t>
            </a:r>
            <a:r>
              <a:rPr lang="en-US" sz="1600" b="1" dirty="0">
                <a:solidFill>
                  <a:srgbClr val="002060"/>
                </a:solidFill>
              </a:rPr>
              <a:t> </a:t>
            </a:r>
            <a:r>
              <a:rPr lang="en-US" sz="1600" b="1" dirty="0" err="1">
                <a:solidFill>
                  <a:srgbClr val="002060"/>
                </a:solidFill>
              </a:rPr>
              <a:t>нападении</a:t>
            </a:r>
            <a:r>
              <a:rPr lang="en-US" sz="1600" b="1" dirty="0">
                <a:solidFill>
                  <a:srgbClr val="002060"/>
                </a:solidFill>
              </a:rPr>
              <a:t> </a:t>
            </a:r>
            <a:r>
              <a:rPr lang="en-US" sz="1600" b="1" dirty="0" err="1">
                <a:solidFill>
                  <a:srgbClr val="002060"/>
                </a:solidFill>
              </a:rPr>
              <a:t>на</a:t>
            </a:r>
            <a:r>
              <a:rPr lang="en-US" sz="1600" b="1" dirty="0">
                <a:solidFill>
                  <a:srgbClr val="002060"/>
                </a:solidFill>
              </a:rPr>
              <a:t> </a:t>
            </a:r>
            <a:r>
              <a:rPr lang="en-US" sz="1600" b="1" dirty="0" err="1">
                <a:solidFill>
                  <a:srgbClr val="002060"/>
                </a:solidFill>
              </a:rPr>
              <a:t>сотрудников</a:t>
            </a:r>
            <a:r>
              <a:rPr lang="en-US" sz="1600" b="1" dirty="0">
                <a:solidFill>
                  <a:srgbClr val="002060"/>
                </a:solidFill>
              </a:rPr>
              <a:t>, </a:t>
            </a:r>
            <a:r>
              <a:rPr lang="en-US" sz="1600" b="1" dirty="0" err="1">
                <a:solidFill>
                  <a:srgbClr val="002060"/>
                </a:solidFill>
              </a:rPr>
              <a:t>педагогов</a:t>
            </a:r>
            <a:r>
              <a:rPr lang="en-US" sz="1600" b="1" dirty="0">
                <a:solidFill>
                  <a:srgbClr val="002060"/>
                </a:solidFill>
              </a:rPr>
              <a:t>, </a:t>
            </a:r>
            <a:br>
              <a:rPr lang="en-US" sz="1600" b="1" dirty="0">
                <a:solidFill>
                  <a:srgbClr val="002060"/>
                </a:solidFill>
              </a:rPr>
            </a:br>
            <a:r>
              <a:rPr lang="en-US" sz="1600" b="1" dirty="0" err="1">
                <a:solidFill>
                  <a:srgbClr val="002060"/>
                </a:solidFill>
              </a:rPr>
              <a:t>обучающихся</a:t>
            </a:r>
            <a:r>
              <a:rPr lang="en-US" sz="1600" b="1" dirty="0">
                <a:solidFill>
                  <a:srgbClr val="002060"/>
                </a:solidFill>
              </a:rPr>
              <a:t> и </a:t>
            </a:r>
            <a:r>
              <a:rPr lang="en-US" sz="1600" b="1" dirty="0" err="1">
                <a:solidFill>
                  <a:srgbClr val="002060"/>
                </a:solidFill>
              </a:rPr>
              <a:t>воспитанников</a:t>
            </a:r>
            <a:r>
              <a:rPr lang="en-US" sz="1600" b="1" dirty="0">
                <a:solidFill>
                  <a:srgbClr val="002060"/>
                </a:solidFill>
              </a:rPr>
              <a:t> </a:t>
            </a:r>
            <a:r>
              <a:rPr lang="en-US" sz="1600" b="1" dirty="0" err="1">
                <a:solidFill>
                  <a:srgbClr val="002060"/>
                </a:solidFill>
              </a:rPr>
              <a:t>организаций</a:t>
            </a:r>
            <a:r>
              <a:rPr lang="en-US" sz="1600" b="1" dirty="0">
                <a:solidFill>
                  <a:srgbClr val="002060"/>
                </a:solidFill>
              </a:rPr>
              <a:t> </a:t>
            </a:r>
            <a:r>
              <a:rPr lang="en-US" sz="1600" b="1" dirty="0" err="1">
                <a:solidFill>
                  <a:srgbClr val="002060"/>
                </a:solidFill>
              </a:rPr>
              <a:t>образования</a:t>
            </a:r>
            <a:endParaRPr sz="1600" b="1" dirty="0">
              <a:solidFill>
                <a:srgbClr val="002060"/>
              </a:solidFill>
            </a:endParaRPr>
          </a:p>
        </p:txBody>
      </p:sp>
      <p:sp>
        <p:nvSpPr>
          <p:cNvPr id="11" name="Google Shape;212;g1bc6e687a7d_0_342"/>
          <p:cNvSpPr/>
          <p:nvPr/>
        </p:nvSpPr>
        <p:spPr bwMode="auto">
          <a:xfrm>
            <a:off x="723675" y="1334099"/>
            <a:ext cx="10930500" cy="3447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500" b="1" dirty="0"/>
              <a:t>При </a:t>
            </a:r>
            <a:r>
              <a:rPr lang="en-US" sz="1500" b="1" dirty="0" err="1"/>
              <a:t>вооруженном</a:t>
            </a:r>
            <a:r>
              <a:rPr lang="en-US" sz="1500" b="1" dirty="0"/>
              <a:t> </a:t>
            </a:r>
            <a:r>
              <a:rPr lang="en-US" sz="1500" b="1" dirty="0" err="1"/>
              <a:t>нападении</a:t>
            </a:r>
            <a:r>
              <a:rPr lang="en-US" sz="1500" b="1" dirty="0"/>
              <a:t> </a:t>
            </a:r>
            <a:r>
              <a:rPr lang="en-US" sz="1500" b="1" dirty="0" err="1"/>
              <a:t>на</a:t>
            </a:r>
            <a:r>
              <a:rPr lang="en-US" sz="1500" b="1" dirty="0"/>
              <a:t> </a:t>
            </a:r>
            <a:r>
              <a:rPr lang="en-US" sz="1500" b="1" dirty="0" err="1"/>
              <a:t>сотрудников</a:t>
            </a:r>
            <a:r>
              <a:rPr lang="en-US" sz="1500" b="1" dirty="0"/>
              <a:t>, </a:t>
            </a:r>
            <a:r>
              <a:rPr lang="en-US" sz="1500" b="1" dirty="0" err="1"/>
              <a:t>педагогов</a:t>
            </a:r>
            <a:r>
              <a:rPr lang="en-US" sz="1500" b="1" dirty="0"/>
              <a:t>, </a:t>
            </a:r>
            <a:r>
              <a:rPr lang="en-US" sz="1500" b="1" dirty="0" err="1"/>
              <a:t>обучающихся</a:t>
            </a:r>
            <a:r>
              <a:rPr lang="en-US" sz="1500" b="1" dirty="0"/>
              <a:t> и </a:t>
            </a:r>
            <a:r>
              <a:rPr lang="en-US" sz="1500" b="1" dirty="0" err="1"/>
              <a:t>воспитанников</a:t>
            </a:r>
            <a:r>
              <a:rPr lang="en-US" sz="1500" b="1" dirty="0"/>
              <a:t> </a:t>
            </a:r>
            <a:r>
              <a:rPr lang="en-US" sz="1500" b="1" dirty="0" err="1"/>
              <a:t>необходимо</a:t>
            </a:r>
            <a:r>
              <a:rPr lang="en-US" sz="1500" b="1" dirty="0"/>
              <a:t>:</a:t>
            </a:r>
            <a:endParaRPr sz="1500" b="1" i="0" u="none" strike="noStrike" cap="none" dirty="0">
              <a:solidFill>
                <a:schemeClr val="dk1"/>
              </a:solidFill>
              <a:latin typeface="Arial"/>
              <a:ea typeface="Arial"/>
              <a:cs typeface="Arial"/>
            </a:endParaRPr>
          </a:p>
        </p:txBody>
      </p:sp>
      <p:sp>
        <p:nvSpPr>
          <p:cNvPr id="12" name="Google Shape;213;g1bc6e687a7d_0_342"/>
          <p:cNvSpPr/>
          <p:nvPr/>
        </p:nvSpPr>
        <p:spPr bwMode="auto">
          <a:xfrm>
            <a:off x="351225" y="2296200"/>
            <a:ext cx="3598800" cy="4161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a:solidFill>
                  <a:schemeClr val="dk1"/>
                </a:solidFill>
              </a:rPr>
              <a:t>принять меры для самоизоляции</a:t>
            </a:r>
            <a:endParaRPr sz="1600" b="0" i="0" u="none" strike="noStrike" cap="none">
              <a:solidFill>
                <a:schemeClr val="dk1"/>
              </a:solidFill>
              <a:latin typeface="Arial"/>
              <a:ea typeface="Arial"/>
              <a:cs typeface="Arial"/>
            </a:endParaRPr>
          </a:p>
        </p:txBody>
      </p:sp>
      <p:cxnSp>
        <p:nvCxnSpPr>
          <p:cNvPr id="13" name="Google Shape;214;g1bc6e687a7d_0_342"/>
          <p:cNvCxnSpPr>
            <a:cxnSpLocks/>
            <a:stCxn id="14" idx="1"/>
            <a:endCxn id="12" idx="3"/>
          </p:cNvCxnSpPr>
          <p:nvPr/>
        </p:nvCxnSpPr>
        <p:spPr bwMode="auto">
          <a:xfrm rot="10800000">
            <a:off x="3950061" y="2504153"/>
            <a:ext cx="493800" cy="699900"/>
          </a:xfrm>
          <a:prstGeom prst="bentConnector3">
            <a:avLst>
              <a:gd name="adj1" fmla="val 50004"/>
            </a:avLst>
          </a:prstGeom>
          <a:noFill/>
          <a:ln w="9525" cap="flat" cmpd="sng">
            <a:solidFill>
              <a:schemeClr val="dk1"/>
            </a:solidFill>
            <a:prstDash val="solid"/>
            <a:miter lim="800000"/>
            <a:headEnd type="none" w="sm" len="sm"/>
            <a:tailEnd type="triangle" w="med" len="med"/>
          </a:ln>
        </p:spPr>
      </p:cxnSp>
      <p:sp>
        <p:nvSpPr>
          <p:cNvPr id="15" name="Google Shape;216;g1bc6e687a7d_0_342"/>
          <p:cNvSpPr/>
          <p:nvPr/>
        </p:nvSpPr>
        <p:spPr bwMode="auto">
          <a:xfrm>
            <a:off x="259125" y="3997663"/>
            <a:ext cx="3783000" cy="4161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a:solidFill>
                  <a:schemeClr val="dk1"/>
                </a:solidFill>
              </a:rPr>
              <a:t>немедленно покинуть опасную зону</a:t>
            </a:r>
            <a:endParaRPr sz="1600" b="0" i="0" u="none" strike="noStrike" cap="none">
              <a:solidFill>
                <a:schemeClr val="dk1"/>
              </a:solidFill>
              <a:latin typeface="Arial"/>
              <a:ea typeface="Arial"/>
              <a:cs typeface="Arial"/>
            </a:endParaRPr>
          </a:p>
        </p:txBody>
      </p:sp>
      <p:cxnSp>
        <p:nvCxnSpPr>
          <p:cNvPr id="16" name="Google Shape;217;g1bc6e687a7d_0_342"/>
          <p:cNvCxnSpPr>
            <a:cxnSpLocks/>
            <a:endCxn id="15" idx="3"/>
          </p:cNvCxnSpPr>
          <p:nvPr/>
        </p:nvCxnSpPr>
        <p:spPr bwMode="auto">
          <a:xfrm flipH="1">
            <a:off x="4042125" y="3693013"/>
            <a:ext cx="519600" cy="512700"/>
          </a:xfrm>
          <a:prstGeom prst="bentConnector3">
            <a:avLst>
              <a:gd name="adj1" fmla="val 50000"/>
            </a:avLst>
          </a:prstGeom>
          <a:noFill/>
          <a:ln w="9525" cap="flat" cmpd="sng">
            <a:solidFill>
              <a:schemeClr val="dk1"/>
            </a:solidFill>
            <a:prstDash val="solid"/>
            <a:miter lim="800000"/>
            <a:headEnd type="none" w="sm" len="sm"/>
            <a:tailEnd type="triangle" w="med" len="med"/>
          </a:ln>
        </p:spPr>
      </p:cxnSp>
      <p:sp>
        <p:nvSpPr>
          <p:cNvPr id="17" name="Google Shape;218;g1bc6e687a7d_0_342"/>
          <p:cNvSpPr/>
          <p:nvPr/>
        </p:nvSpPr>
        <p:spPr bwMode="auto">
          <a:xfrm>
            <a:off x="7972274" y="2192402"/>
            <a:ext cx="4023900" cy="8316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a:solidFill>
                  <a:schemeClr val="dk1"/>
                </a:solidFill>
              </a:rPr>
              <a:t>сообщить на канал «102» органов внутренних дел или единую дежурно-диспетчерскую службу «112»</a:t>
            </a:r>
            <a:endParaRPr sz="1600" b="0" i="0" u="none" strike="noStrike" cap="none">
              <a:solidFill>
                <a:schemeClr val="dk1"/>
              </a:solidFill>
              <a:latin typeface="Arial"/>
              <a:ea typeface="Arial"/>
              <a:cs typeface="Arial"/>
            </a:endParaRPr>
          </a:p>
        </p:txBody>
      </p:sp>
      <p:cxnSp>
        <p:nvCxnSpPr>
          <p:cNvPr id="18" name="Google Shape;219;g1bc6e687a7d_0_342"/>
          <p:cNvCxnSpPr>
            <a:cxnSpLocks/>
            <a:stCxn id="14" idx="3"/>
            <a:endCxn id="17" idx="1"/>
          </p:cNvCxnSpPr>
          <p:nvPr/>
        </p:nvCxnSpPr>
        <p:spPr bwMode="auto">
          <a:xfrm rot="10800000" flipH="1">
            <a:off x="7261261" y="2608253"/>
            <a:ext cx="711000" cy="595800"/>
          </a:xfrm>
          <a:prstGeom prst="bentConnector3">
            <a:avLst>
              <a:gd name="adj1" fmla="val 50001"/>
            </a:avLst>
          </a:prstGeom>
          <a:noFill/>
          <a:ln w="9525" cap="flat" cmpd="sng">
            <a:solidFill>
              <a:schemeClr val="dk1"/>
            </a:solidFill>
            <a:prstDash val="solid"/>
            <a:miter lim="800000"/>
            <a:headEnd type="none" w="sm" len="sm"/>
            <a:tailEnd type="triangle" w="med" len="med"/>
          </a:ln>
        </p:spPr>
      </p:cxnSp>
      <p:sp>
        <p:nvSpPr>
          <p:cNvPr id="19" name="Google Shape;220;g1bc6e687a7d_0_342"/>
          <p:cNvSpPr/>
          <p:nvPr/>
        </p:nvSpPr>
        <p:spPr bwMode="auto">
          <a:xfrm>
            <a:off x="7972274" y="3757400"/>
            <a:ext cx="3903300" cy="8316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dirty="0" err="1">
                <a:solidFill>
                  <a:schemeClr val="dk1"/>
                </a:solidFill>
              </a:rPr>
              <a:t>спрятавшись</a:t>
            </a:r>
            <a:r>
              <a:rPr lang="en-US" sz="1600" dirty="0">
                <a:solidFill>
                  <a:schemeClr val="dk1"/>
                </a:solidFill>
              </a:rPr>
              <a:t>, </a:t>
            </a:r>
            <a:r>
              <a:rPr lang="en-US" sz="1600" dirty="0" err="1">
                <a:solidFill>
                  <a:schemeClr val="dk1"/>
                </a:solidFill>
              </a:rPr>
              <a:t>дождитесь</a:t>
            </a:r>
            <a:r>
              <a:rPr lang="en-US" sz="1600" dirty="0">
                <a:solidFill>
                  <a:schemeClr val="dk1"/>
                </a:solidFill>
              </a:rPr>
              <a:t> </a:t>
            </a:r>
            <a:r>
              <a:rPr lang="en-US" sz="1600" dirty="0" err="1">
                <a:solidFill>
                  <a:schemeClr val="dk1"/>
                </a:solidFill>
              </a:rPr>
              <a:t>ухода</a:t>
            </a:r>
            <a:r>
              <a:rPr lang="en-US" sz="1600" dirty="0">
                <a:solidFill>
                  <a:schemeClr val="dk1"/>
                </a:solidFill>
              </a:rPr>
              <a:t> </a:t>
            </a:r>
            <a:r>
              <a:rPr lang="en-US" sz="1600" dirty="0" err="1">
                <a:solidFill>
                  <a:schemeClr val="dk1"/>
                </a:solidFill>
              </a:rPr>
              <a:t>террористов</a:t>
            </a:r>
            <a:r>
              <a:rPr lang="en-US" sz="1600" dirty="0">
                <a:solidFill>
                  <a:schemeClr val="dk1"/>
                </a:solidFill>
              </a:rPr>
              <a:t>, и при </a:t>
            </a:r>
            <a:r>
              <a:rPr lang="en-US" sz="1600" dirty="0" err="1">
                <a:solidFill>
                  <a:schemeClr val="dk1"/>
                </a:solidFill>
              </a:rPr>
              <a:t>первой</a:t>
            </a:r>
            <a:r>
              <a:rPr lang="en-US" sz="1600" dirty="0">
                <a:solidFill>
                  <a:schemeClr val="dk1"/>
                </a:solidFill>
              </a:rPr>
              <a:t> </a:t>
            </a:r>
            <a:r>
              <a:rPr lang="en-US" sz="1600" dirty="0" err="1">
                <a:solidFill>
                  <a:schemeClr val="dk1"/>
                </a:solidFill>
              </a:rPr>
              <a:t>возможности</a:t>
            </a:r>
            <a:r>
              <a:rPr lang="en-US" sz="1600" dirty="0">
                <a:solidFill>
                  <a:schemeClr val="dk1"/>
                </a:solidFill>
              </a:rPr>
              <a:t> </a:t>
            </a:r>
            <a:r>
              <a:rPr lang="en-US" sz="1600" dirty="0" err="1">
                <a:solidFill>
                  <a:schemeClr val="dk1"/>
                </a:solidFill>
              </a:rPr>
              <a:t>покиньте</a:t>
            </a:r>
            <a:r>
              <a:rPr lang="en-US" sz="1600" dirty="0">
                <a:solidFill>
                  <a:schemeClr val="dk1"/>
                </a:solidFill>
              </a:rPr>
              <a:t> </a:t>
            </a:r>
            <a:r>
              <a:rPr lang="en-US" sz="1600" dirty="0" err="1">
                <a:solidFill>
                  <a:schemeClr val="dk1"/>
                </a:solidFill>
              </a:rPr>
              <a:t>здание</a:t>
            </a:r>
            <a:endParaRPr sz="1600" b="0" i="0" u="none" strike="noStrike" cap="none" dirty="0">
              <a:solidFill>
                <a:schemeClr val="dk1"/>
              </a:solidFill>
              <a:latin typeface="Arial"/>
              <a:ea typeface="Arial"/>
              <a:cs typeface="Arial"/>
            </a:endParaRPr>
          </a:p>
        </p:txBody>
      </p:sp>
      <p:cxnSp>
        <p:nvCxnSpPr>
          <p:cNvPr id="20" name="Google Shape;221;g1bc6e687a7d_0_342"/>
          <p:cNvCxnSpPr>
            <a:cxnSpLocks/>
            <a:endCxn id="19" idx="1"/>
          </p:cNvCxnSpPr>
          <p:nvPr/>
        </p:nvCxnSpPr>
        <p:spPr bwMode="auto">
          <a:xfrm>
            <a:off x="6690675" y="3637400"/>
            <a:ext cx="1281600" cy="535800"/>
          </a:xfrm>
          <a:prstGeom prst="bentConnector3">
            <a:avLst>
              <a:gd name="adj1" fmla="val 50000"/>
            </a:avLst>
          </a:prstGeom>
          <a:noFill/>
          <a:ln w="9525" cap="flat" cmpd="sng">
            <a:solidFill>
              <a:schemeClr val="dk1"/>
            </a:solidFill>
            <a:prstDash val="solid"/>
            <a:miter lim="800000"/>
            <a:headEnd type="none" w="sm" len="sm"/>
            <a:tailEnd type="triangle" w="med" len="med"/>
          </a:ln>
        </p:spPr>
      </p:cxnSp>
      <p:pic>
        <p:nvPicPr>
          <p:cNvPr id="14" name="Google Shape;215;g1bc6e687a7d_0_342"/>
          <p:cNvPicPr/>
          <p:nvPr/>
        </p:nvPicPr>
        <p:blipFill>
          <a:blip r:embed="rId2">
            <a:alphaModFix/>
          </a:blip>
          <a:srcRect l="30843"/>
          <a:stretch/>
        </p:blipFill>
        <p:spPr bwMode="auto">
          <a:xfrm>
            <a:off x="4443861" y="2151144"/>
            <a:ext cx="2817400" cy="2105818"/>
          </a:xfrm>
          <a:prstGeom prst="rect">
            <a:avLst/>
          </a:prstGeom>
          <a:noFill/>
          <a:ln>
            <a:noFill/>
          </a:ln>
        </p:spPr>
      </p:pic>
      <p:sp>
        <p:nvSpPr>
          <p:cNvPr id="21" name="Google Shape;222;g1bc6e687a7d_0_342"/>
          <p:cNvSpPr/>
          <p:nvPr/>
        </p:nvSpPr>
        <p:spPr bwMode="auto">
          <a:xfrm>
            <a:off x="4221003" y="5113968"/>
            <a:ext cx="35988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i="0" u="none" strike="noStrike" cap="none">
                <a:solidFill>
                  <a:srgbClr val="000000"/>
                </a:solidFill>
                <a:latin typeface="Arial"/>
                <a:ea typeface="Arial"/>
                <a:cs typeface="Arial"/>
              </a:rPr>
              <a:t>ДЕЙСТВИЯ РУКОВОДИТЕЛЯ:</a:t>
            </a:r>
            <a:endParaRPr sz="1600" b="1" i="0" u="none" strike="noStrike" cap="none">
              <a:solidFill>
                <a:schemeClr val="dk1"/>
              </a:solidFill>
              <a:latin typeface="Arial"/>
              <a:ea typeface="Arial"/>
              <a:cs typeface="Arial"/>
            </a:endParaRPr>
          </a:p>
        </p:txBody>
      </p:sp>
      <p:pic>
        <p:nvPicPr>
          <p:cNvPr id="22" name="Google Shape;223;g1bc6e687a7d_0_342"/>
          <p:cNvPicPr/>
          <p:nvPr/>
        </p:nvPicPr>
        <p:blipFill>
          <a:blip r:embed="rId3">
            <a:alphaModFix/>
          </a:blip>
          <a:stretch/>
        </p:blipFill>
        <p:spPr bwMode="auto">
          <a:xfrm>
            <a:off x="261150" y="5565767"/>
            <a:ext cx="519600" cy="1164308"/>
          </a:xfrm>
          <a:prstGeom prst="rect">
            <a:avLst/>
          </a:prstGeom>
          <a:noFill/>
          <a:ln>
            <a:noFill/>
          </a:ln>
        </p:spPr>
      </p:pic>
      <p:sp>
        <p:nvSpPr>
          <p:cNvPr id="23" name="Google Shape;224;g1bc6e687a7d_0_342"/>
          <p:cNvSpPr/>
          <p:nvPr/>
        </p:nvSpPr>
        <p:spPr bwMode="auto">
          <a:xfrm>
            <a:off x="4302350" y="590977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4" name="Google Shape;225;g1bc6e687a7d_0_342"/>
          <p:cNvSpPr/>
          <p:nvPr/>
        </p:nvSpPr>
        <p:spPr bwMode="auto">
          <a:xfrm>
            <a:off x="8427350" y="590977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226;g1bc6e687a7d_0_342"/>
          <p:cNvSpPr/>
          <p:nvPr/>
        </p:nvSpPr>
        <p:spPr bwMode="auto">
          <a:xfrm>
            <a:off x="799875" y="5640825"/>
            <a:ext cx="3346200" cy="8316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a:solidFill>
                  <a:schemeClr val="dk1"/>
                </a:solidFill>
              </a:rPr>
              <a:t>незамедлительное информирование правоохранительных и/или специальных государственных органов о факте и обстоятельствах вооруженного нападения</a:t>
            </a:r>
            <a:endParaRPr b="0" i="0" u="none" strike="noStrike" cap="none">
              <a:solidFill>
                <a:schemeClr val="dk1"/>
              </a:solidFill>
              <a:latin typeface="Arial"/>
              <a:ea typeface="Arial"/>
              <a:cs typeface="Arial"/>
            </a:endParaRPr>
          </a:p>
        </p:txBody>
      </p:sp>
      <p:sp>
        <p:nvSpPr>
          <p:cNvPr id="26" name="Google Shape;227;g1bc6e687a7d_0_342"/>
          <p:cNvSpPr/>
          <p:nvPr/>
        </p:nvSpPr>
        <p:spPr bwMode="auto">
          <a:xfrm>
            <a:off x="4766550" y="5617475"/>
            <a:ext cx="3588600" cy="8316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a:solidFill>
                  <a:schemeClr val="dk1"/>
                </a:solidFill>
              </a:rPr>
              <a:t>организация работы по обеспечению безопасности людей на объекте (эвакуация, блокирование внутренних барьеров, оповещение о нештатной ситуации на объекте)</a:t>
            </a:r>
            <a:endParaRPr b="0" i="0" u="none" strike="noStrike" cap="none">
              <a:solidFill>
                <a:schemeClr val="dk1"/>
              </a:solidFill>
              <a:latin typeface="Arial"/>
              <a:ea typeface="Arial"/>
              <a:cs typeface="Arial"/>
            </a:endParaRPr>
          </a:p>
        </p:txBody>
      </p:sp>
      <p:sp>
        <p:nvSpPr>
          <p:cNvPr id="27" name="Google Shape;228;g1bc6e687a7d_0_342"/>
          <p:cNvSpPr/>
          <p:nvPr/>
        </p:nvSpPr>
        <p:spPr bwMode="auto">
          <a:xfrm>
            <a:off x="8962400" y="5778250"/>
            <a:ext cx="3139800" cy="528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a:solidFill>
                  <a:schemeClr val="dk1"/>
                </a:solidFill>
              </a:rPr>
              <a:t>взаимодействие с прибывающими силами оперативного штаба по борьбе с терроризмом</a:t>
            </a:r>
            <a:endParaRPr b="0" i="0" u="none" strike="noStrike" cap="none">
              <a:solidFill>
                <a:schemeClr val="dk1"/>
              </a:solidFill>
              <a:latin typeface="Arial"/>
              <a:ea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233;g1bc6e687a7d_0_427"/>
          <p:cNvSpPr/>
          <p:nvPr/>
        </p:nvSpPr>
        <p:spPr bwMode="auto">
          <a:xfrm>
            <a:off x="0" y="1008525"/>
            <a:ext cx="12239700" cy="1933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234;g1bc6e687a7d_0_427"/>
          <p:cNvSpPr/>
          <p:nvPr/>
        </p:nvSpPr>
        <p:spPr bwMode="auto">
          <a:xfrm>
            <a:off x="2495100" y="1530500"/>
            <a:ext cx="5778900" cy="5232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235;g1bc6e687a7d_0_427"/>
          <p:cNvSpPr/>
          <p:nvPr/>
        </p:nvSpPr>
        <p:spPr bwMode="auto">
          <a:xfrm>
            <a:off x="2235391" y="1115599"/>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i="0" u="none" strike="noStrike" cap="none">
                <a:solidFill>
                  <a:schemeClr val="dk1"/>
                </a:solidFill>
                <a:latin typeface="Arial"/>
                <a:ea typeface="Arial"/>
                <a:cs typeface="Arial"/>
              </a:rPr>
              <a:t>ДЕЙСТВИЯ ПЕРСОНАЛА (СОТРУДНИКИ, ПЕДАГОГИ)</a:t>
            </a:r>
            <a:endParaRPr sz="1600" b="1" i="0" u="none" strike="noStrike" cap="none">
              <a:solidFill>
                <a:schemeClr val="dk1"/>
              </a:solidFill>
              <a:latin typeface="Arial"/>
              <a:ea typeface="Arial"/>
              <a:cs typeface="Arial"/>
            </a:endParaRPr>
          </a:p>
        </p:txBody>
      </p:sp>
      <p:sp>
        <p:nvSpPr>
          <p:cNvPr id="7" name="Google Shape;236;g1bc6e687a7d_0_427"/>
          <p:cNvSpPr/>
          <p:nvPr/>
        </p:nvSpPr>
        <p:spPr bwMode="auto">
          <a:xfrm>
            <a:off x="2495100" y="2184350"/>
            <a:ext cx="5778900" cy="5244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8" name="Google Shape;237;g1bc6e687a7d_0_427"/>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dirty="0">
                <a:solidFill>
                  <a:srgbClr val="002060"/>
                </a:solidFill>
              </a:rPr>
              <a:t>АЛГОРИТМ</a:t>
            </a:r>
            <a:br>
              <a:rPr lang="en-US" sz="1600" b="1" dirty="0">
                <a:solidFill>
                  <a:srgbClr val="002060"/>
                </a:solidFill>
              </a:rPr>
            </a:br>
            <a:r>
              <a:rPr lang="en-US" sz="1600" b="1" dirty="0" err="1">
                <a:solidFill>
                  <a:srgbClr val="002060"/>
                </a:solidFill>
              </a:rPr>
              <a:t>действий</a:t>
            </a:r>
            <a:r>
              <a:rPr lang="en-US" sz="1600" b="1" dirty="0">
                <a:solidFill>
                  <a:srgbClr val="002060"/>
                </a:solidFill>
              </a:rPr>
              <a:t> при </a:t>
            </a:r>
            <a:r>
              <a:rPr lang="en-US" sz="1600" b="1" dirty="0" err="1">
                <a:solidFill>
                  <a:srgbClr val="002060"/>
                </a:solidFill>
              </a:rPr>
              <a:t>вооруженном</a:t>
            </a:r>
            <a:r>
              <a:rPr lang="en-US" sz="1600" b="1" dirty="0">
                <a:solidFill>
                  <a:srgbClr val="002060"/>
                </a:solidFill>
              </a:rPr>
              <a:t> </a:t>
            </a:r>
            <a:r>
              <a:rPr lang="en-US" sz="1600" b="1" dirty="0" err="1">
                <a:solidFill>
                  <a:srgbClr val="002060"/>
                </a:solidFill>
              </a:rPr>
              <a:t>нападении</a:t>
            </a:r>
            <a:r>
              <a:rPr lang="en-US" sz="1600" b="1" dirty="0">
                <a:solidFill>
                  <a:srgbClr val="002060"/>
                </a:solidFill>
              </a:rPr>
              <a:t> </a:t>
            </a:r>
            <a:r>
              <a:rPr lang="en-US" sz="1600" b="1" dirty="0" err="1">
                <a:solidFill>
                  <a:srgbClr val="002060"/>
                </a:solidFill>
              </a:rPr>
              <a:t>на</a:t>
            </a:r>
            <a:r>
              <a:rPr lang="en-US" sz="1600" b="1" dirty="0">
                <a:solidFill>
                  <a:srgbClr val="002060"/>
                </a:solidFill>
              </a:rPr>
              <a:t> </a:t>
            </a:r>
            <a:r>
              <a:rPr lang="en-US" sz="1600" b="1" dirty="0" err="1">
                <a:solidFill>
                  <a:srgbClr val="002060"/>
                </a:solidFill>
              </a:rPr>
              <a:t>сотрудников</a:t>
            </a:r>
            <a:r>
              <a:rPr lang="en-US" sz="1600" b="1" dirty="0">
                <a:solidFill>
                  <a:srgbClr val="002060"/>
                </a:solidFill>
              </a:rPr>
              <a:t>, </a:t>
            </a:r>
            <a:r>
              <a:rPr lang="en-US" sz="1600" b="1" dirty="0" err="1">
                <a:solidFill>
                  <a:srgbClr val="002060"/>
                </a:solidFill>
              </a:rPr>
              <a:t>педагогов</a:t>
            </a:r>
            <a:r>
              <a:rPr lang="en-US" sz="1600" b="1" dirty="0">
                <a:solidFill>
                  <a:srgbClr val="002060"/>
                </a:solidFill>
              </a:rPr>
              <a:t>, </a:t>
            </a:r>
            <a:br>
              <a:rPr lang="en-US" sz="1600" b="1" dirty="0">
                <a:solidFill>
                  <a:srgbClr val="002060"/>
                </a:solidFill>
              </a:rPr>
            </a:br>
            <a:r>
              <a:rPr lang="en-US" sz="1600" b="1" dirty="0" err="1">
                <a:solidFill>
                  <a:srgbClr val="002060"/>
                </a:solidFill>
              </a:rPr>
              <a:t>обучающихся</a:t>
            </a:r>
            <a:r>
              <a:rPr lang="en-US" sz="1600" b="1" dirty="0">
                <a:solidFill>
                  <a:srgbClr val="002060"/>
                </a:solidFill>
              </a:rPr>
              <a:t> и </a:t>
            </a:r>
            <a:r>
              <a:rPr lang="en-US" sz="1600" b="1" dirty="0" err="1">
                <a:solidFill>
                  <a:srgbClr val="002060"/>
                </a:solidFill>
              </a:rPr>
              <a:t>воспитанников</a:t>
            </a:r>
            <a:r>
              <a:rPr lang="en-US" sz="1600" b="1" dirty="0">
                <a:solidFill>
                  <a:srgbClr val="002060"/>
                </a:solidFill>
              </a:rPr>
              <a:t> </a:t>
            </a:r>
            <a:r>
              <a:rPr lang="en-US" sz="1600" b="1" dirty="0" err="1">
                <a:solidFill>
                  <a:srgbClr val="002060"/>
                </a:solidFill>
              </a:rPr>
              <a:t>организаций</a:t>
            </a:r>
            <a:r>
              <a:rPr lang="en-US" sz="1600" b="1" dirty="0">
                <a:solidFill>
                  <a:srgbClr val="002060"/>
                </a:solidFill>
              </a:rPr>
              <a:t> </a:t>
            </a:r>
            <a:r>
              <a:rPr lang="en-US" sz="1600" b="1" dirty="0" err="1">
                <a:solidFill>
                  <a:srgbClr val="002060"/>
                </a:solidFill>
              </a:rPr>
              <a:t>образования</a:t>
            </a:r>
            <a:endParaRPr sz="1600" b="1" dirty="0">
              <a:solidFill>
                <a:srgbClr val="002060"/>
              </a:solidFill>
            </a:endParaRPr>
          </a:p>
        </p:txBody>
      </p:sp>
      <p:sp>
        <p:nvSpPr>
          <p:cNvPr id="9" name="Google Shape;238;g1bc6e687a7d_0_427"/>
          <p:cNvSpPr/>
          <p:nvPr/>
        </p:nvSpPr>
        <p:spPr bwMode="auto">
          <a:xfrm>
            <a:off x="8364100" y="1530500"/>
            <a:ext cx="3464100" cy="5232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239;g1bc6e687a7d_0_427"/>
          <p:cNvSpPr/>
          <p:nvPr/>
        </p:nvSpPr>
        <p:spPr bwMode="auto">
          <a:xfrm>
            <a:off x="8364100" y="2184950"/>
            <a:ext cx="3464100" cy="5232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cxnSp>
        <p:nvCxnSpPr>
          <p:cNvPr id="11" name="Google Shape;240;g1bc6e687a7d_0_427"/>
          <p:cNvCxnSpPr>
            <a:cxnSpLocks/>
          </p:cNvCxnSpPr>
          <p:nvPr/>
        </p:nvCxnSpPr>
        <p:spPr bwMode="auto">
          <a:xfrm rot="-5400000" flipH="1">
            <a:off x="2352138" y="2003556"/>
            <a:ext cx="549900" cy="2640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cxnSp>
        <p:nvCxnSpPr>
          <p:cNvPr id="12" name="Google Shape;241;g1bc6e687a7d_0_427"/>
          <p:cNvCxnSpPr>
            <a:cxnSpLocks/>
          </p:cNvCxnSpPr>
          <p:nvPr/>
        </p:nvCxnSpPr>
        <p:spPr bwMode="auto">
          <a:xfrm rot="5400000">
            <a:off x="11396162" y="1931114"/>
            <a:ext cx="596700" cy="2928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13" name="Google Shape;242;g1bc6e687a7d_0_427"/>
          <p:cNvSpPr/>
          <p:nvPr/>
        </p:nvSpPr>
        <p:spPr bwMode="auto">
          <a:xfrm>
            <a:off x="894739" y="3079759"/>
            <a:ext cx="10500000" cy="3084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700" b="1">
                <a:solidFill>
                  <a:srgbClr val="990000"/>
                </a:solidFill>
              </a:rPr>
              <a:t>В случае отсутствия возможности покинуть здание следует:</a:t>
            </a:r>
            <a:endParaRPr sz="1700" b="1">
              <a:solidFill>
                <a:srgbClr val="990000"/>
              </a:solidFill>
              <a:latin typeface="Arial"/>
              <a:ea typeface="Arial"/>
              <a:cs typeface="Arial"/>
            </a:endParaRPr>
          </a:p>
        </p:txBody>
      </p:sp>
      <p:sp>
        <p:nvSpPr>
          <p:cNvPr id="14" name="Google Shape;243;g1bc6e687a7d_0_427"/>
          <p:cNvSpPr/>
          <p:nvPr/>
        </p:nvSpPr>
        <p:spPr bwMode="auto">
          <a:xfrm>
            <a:off x="2450125" y="1557725"/>
            <a:ext cx="6053700" cy="523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оцените ситуацию, продумайте четкий план, как вы будете вместе </a:t>
            </a:r>
            <a:br>
              <a:rPr lang="en-US">
                <a:solidFill>
                  <a:schemeClr val="dk1"/>
                </a:solidFill>
              </a:rPr>
            </a:br>
            <a:r>
              <a:rPr lang="en-US">
                <a:solidFill>
                  <a:schemeClr val="dk1"/>
                </a:solidFill>
              </a:rPr>
              <a:t>с обучающимися покидать здание</a:t>
            </a:r>
            <a:endParaRPr b="0" i="0" u="none" strike="noStrike" cap="none">
              <a:solidFill>
                <a:schemeClr val="dk1"/>
              </a:solidFill>
              <a:latin typeface="Arial"/>
              <a:ea typeface="Arial"/>
              <a:cs typeface="Arial"/>
            </a:endParaRPr>
          </a:p>
        </p:txBody>
      </p:sp>
      <p:sp>
        <p:nvSpPr>
          <p:cNvPr id="15" name="Google Shape;244;g1bc6e687a7d_0_427"/>
          <p:cNvSpPr/>
          <p:nvPr/>
        </p:nvSpPr>
        <p:spPr bwMode="auto">
          <a:xfrm>
            <a:off x="2649375" y="2205875"/>
            <a:ext cx="5624700" cy="523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dirty="0">
                <a:solidFill>
                  <a:schemeClr val="dk1"/>
                </a:solidFill>
              </a:rPr>
              <a:t>при </a:t>
            </a:r>
            <a:r>
              <a:rPr lang="en-US" dirty="0" err="1">
                <a:solidFill>
                  <a:schemeClr val="dk1"/>
                </a:solidFill>
              </a:rPr>
              <a:t>возможности</a:t>
            </a:r>
            <a:r>
              <a:rPr lang="en-US" dirty="0">
                <a:solidFill>
                  <a:schemeClr val="dk1"/>
                </a:solidFill>
              </a:rPr>
              <a:t> </a:t>
            </a:r>
            <a:r>
              <a:rPr lang="en-US" dirty="0" err="1">
                <a:solidFill>
                  <a:schemeClr val="dk1"/>
                </a:solidFill>
              </a:rPr>
              <a:t>безопасно</a:t>
            </a:r>
            <a:r>
              <a:rPr lang="en-US" dirty="0">
                <a:solidFill>
                  <a:schemeClr val="dk1"/>
                </a:solidFill>
              </a:rPr>
              <a:t> </a:t>
            </a:r>
            <a:r>
              <a:rPr lang="en-US" dirty="0" err="1">
                <a:solidFill>
                  <a:schemeClr val="dk1"/>
                </a:solidFill>
              </a:rPr>
              <a:t>эвакуироваться</a:t>
            </a:r>
            <a:r>
              <a:rPr lang="en-US" dirty="0">
                <a:solidFill>
                  <a:schemeClr val="dk1"/>
                </a:solidFill>
              </a:rPr>
              <a:t> </a:t>
            </a:r>
            <a:r>
              <a:rPr lang="en-US" dirty="0" err="1">
                <a:solidFill>
                  <a:schemeClr val="dk1"/>
                </a:solidFill>
              </a:rPr>
              <a:t>вместе</a:t>
            </a:r>
            <a:r>
              <a:rPr lang="en-US" dirty="0">
                <a:solidFill>
                  <a:schemeClr val="dk1"/>
                </a:solidFill>
              </a:rPr>
              <a:t> с </a:t>
            </a:r>
            <a:r>
              <a:rPr lang="en-US" dirty="0" err="1">
                <a:solidFill>
                  <a:schemeClr val="dk1"/>
                </a:solidFill>
              </a:rPr>
              <a:t>воспитанниками</a:t>
            </a:r>
            <a:r>
              <a:rPr lang="en-US" dirty="0">
                <a:solidFill>
                  <a:schemeClr val="dk1"/>
                </a:solidFill>
              </a:rPr>
              <a:t>, </a:t>
            </a:r>
            <a:r>
              <a:rPr lang="en-US" dirty="0" err="1">
                <a:solidFill>
                  <a:schemeClr val="dk1"/>
                </a:solidFill>
              </a:rPr>
              <a:t>обучающимися</a:t>
            </a:r>
            <a:r>
              <a:rPr lang="en-US" dirty="0">
                <a:solidFill>
                  <a:schemeClr val="dk1"/>
                </a:solidFill>
              </a:rPr>
              <a:t>, </a:t>
            </a:r>
            <a:r>
              <a:rPr lang="en-US" dirty="0" err="1">
                <a:solidFill>
                  <a:schemeClr val="dk1"/>
                </a:solidFill>
              </a:rPr>
              <a:t>покиньте</a:t>
            </a:r>
            <a:r>
              <a:rPr lang="en-US" dirty="0">
                <a:solidFill>
                  <a:schemeClr val="dk1"/>
                </a:solidFill>
              </a:rPr>
              <a:t> </a:t>
            </a:r>
            <a:r>
              <a:rPr lang="en-US" dirty="0" err="1">
                <a:solidFill>
                  <a:schemeClr val="dk1"/>
                </a:solidFill>
              </a:rPr>
              <a:t>здание</a:t>
            </a:r>
            <a:endParaRPr b="0" i="0" u="none" strike="noStrike" cap="none" dirty="0">
              <a:solidFill>
                <a:schemeClr val="dk1"/>
              </a:solidFill>
              <a:latin typeface="Arial"/>
              <a:ea typeface="Arial"/>
              <a:cs typeface="Arial"/>
            </a:endParaRPr>
          </a:p>
        </p:txBody>
      </p:sp>
      <p:sp>
        <p:nvSpPr>
          <p:cNvPr id="16" name="Google Shape;245;g1bc6e687a7d_0_427"/>
          <p:cNvSpPr/>
          <p:nvPr/>
        </p:nvSpPr>
        <p:spPr bwMode="auto">
          <a:xfrm>
            <a:off x="8503820" y="1661150"/>
            <a:ext cx="3060300" cy="2561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оставьте вещи и сумки</a:t>
            </a:r>
            <a:endParaRPr b="0" i="0" u="none" strike="noStrike" cap="none">
              <a:solidFill>
                <a:schemeClr val="dk1"/>
              </a:solidFill>
              <a:latin typeface="Arial"/>
              <a:ea typeface="Arial"/>
              <a:cs typeface="Arial"/>
            </a:endParaRPr>
          </a:p>
        </p:txBody>
      </p:sp>
      <p:sp>
        <p:nvSpPr>
          <p:cNvPr id="17" name="Google Shape;246;g1bc6e687a7d_0_427"/>
          <p:cNvSpPr/>
          <p:nvPr/>
        </p:nvSpPr>
        <p:spPr bwMode="auto">
          <a:xfrm>
            <a:off x="8474150" y="2324002"/>
            <a:ext cx="3354000" cy="2561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не прячьте руки, держите их на виду</a:t>
            </a:r>
            <a:endParaRPr b="0" i="0" u="none" strike="noStrike" cap="none">
              <a:solidFill>
                <a:schemeClr val="dk1"/>
              </a:solidFill>
              <a:latin typeface="Arial"/>
              <a:ea typeface="Arial"/>
              <a:cs typeface="Arial"/>
            </a:endParaRPr>
          </a:p>
        </p:txBody>
      </p:sp>
      <p:sp>
        <p:nvSpPr>
          <p:cNvPr id="18" name="Google Shape;247;g1bc6e687a7d_0_427"/>
          <p:cNvSpPr/>
          <p:nvPr/>
        </p:nvSpPr>
        <p:spPr bwMode="auto">
          <a:xfrm>
            <a:off x="1300875" y="3470675"/>
            <a:ext cx="3741000" cy="7860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b="1">
                <a:solidFill>
                  <a:schemeClr val="dk1"/>
                </a:solidFill>
              </a:rPr>
              <a:t>быстро выглянуть из кабинета, группы и направить всех обучающихся, воспитанников или сотрудников, находящихся в коридоре, </a:t>
            </a:r>
            <a:br>
              <a:rPr lang="en-US" sz="1300" b="1">
                <a:solidFill>
                  <a:schemeClr val="dk1"/>
                </a:solidFill>
              </a:rPr>
            </a:br>
            <a:r>
              <a:rPr lang="en-US" sz="1300" b="1">
                <a:solidFill>
                  <a:schemeClr val="dk1"/>
                </a:solidFill>
              </a:rPr>
              <a:t>в свой кабинет</a:t>
            </a:r>
            <a:endParaRPr sz="1300" b="1" i="0" u="none" strike="noStrike" cap="none">
              <a:solidFill>
                <a:schemeClr val="dk1"/>
              </a:solidFill>
            </a:endParaRPr>
          </a:p>
        </p:txBody>
      </p:sp>
      <p:sp>
        <p:nvSpPr>
          <p:cNvPr id="19" name="Google Shape;248;g1bc6e687a7d_0_427"/>
          <p:cNvSpPr/>
          <p:nvPr/>
        </p:nvSpPr>
        <p:spPr bwMode="auto">
          <a:xfrm>
            <a:off x="1373253" y="4545400"/>
            <a:ext cx="38151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a:solidFill>
                  <a:schemeClr val="dk1"/>
                </a:solidFill>
              </a:rPr>
              <a:t>не впускать в кабинет, группу взрослых, которые вам не знакомы или у которых нет пропуска на посещение</a:t>
            </a:r>
            <a:endParaRPr sz="1300" b="0" i="0" u="none" strike="noStrike" cap="none">
              <a:solidFill>
                <a:schemeClr val="dk1"/>
              </a:solidFill>
              <a:latin typeface="Arial"/>
              <a:ea typeface="Arial"/>
              <a:cs typeface="Arial"/>
            </a:endParaRPr>
          </a:p>
        </p:txBody>
      </p:sp>
      <p:sp>
        <p:nvSpPr>
          <p:cNvPr id="20" name="Google Shape;249;g1bc6e687a7d_0_427"/>
          <p:cNvSpPr/>
          <p:nvPr/>
        </p:nvSpPr>
        <p:spPr bwMode="auto">
          <a:xfrm>
            <a:off x="1300875" y="5239111"/>
            <a:ext cx="38151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b="1">
                <a:solidFill>
                  <a:schemeClr val="dk1"/>
                </a:solidFill>
              </a:rPr>
              <a:t>плотно закрыть дверь, желательно на ключ</a:t>
            </a:r>
            <a:endParaRPr sz="1300" b="1" i="0" u="none" strike="noStrike" cap="none">
              <a:solidFill>
                <a:schemeClr val="dk1"/>
              </a:solidFill>
            </a:endParaRPr>
          </a:p>
        </p:txBody>
      </p:sp>
      <p:sp>
        <p:nvSpPr>
          <p:cNvPr id="21" name="Google Shape;250;g1bc6e687a7d_0_427"/>
          <p:cNvSpPr/>
          <p:nvPr/>
        </p:nvSpPr>
        <p:spPr bwMode="auto">
          <a:xfrm>
            <a:off x="1373250" y="5587475"/>
            <a:ext cx="4001700" cy="3084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a:solidFill>
                  <a:schemeClr val="dk1"/>
                </a:solidFill>
              </a:rPr>
              <a:t>закрыть окна, опустить или закрыть все жалюзи</a:t>
            </a:r>
            <a:endParaRPr sz="1300" b="0" i="0" u="none" strike="noStrike" cap="none">
              <a:solidFill>
                <a:schemeClr val="dk1"/>
              </a:solidFill>
              <a:latin typeface="Arial"/>
              <a:ea typeface="Arial"/>
              <a:cs typeface="Arial"/>
            </a:endParaRPr>
          </a:p>
        </p:txBody>
      </p:sp>
      <p:sp>
        <p:nvSpPr>
          <p:cNvPr id="22" name="Google Shape;251;g1bc6e687a7d_0_427"/>
          <p:cNvSpPr/>
          <p:nvPr/>
        </p:nvSpPr>
        <p:spPr bwMode="auto">
          <a:xfrm>
            <a:off x="5449527" y="3470675"/>
            <a:ext cx="67611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a:solidFill>
                  <a:schemeClr val="dk1"/>
                </a:solidFill>
              </a:rPr>
              <a:t>поставить обучающихся, воспитанников у стены так, чтобы злоумышленник не мог видеть их, заглядывая в дверь</a:t>
            </a:r>
            <a:endParaRPr sz="1300" b="0" i="0" u="none" strike="noStrike" cap="none">
              <a:solidFill>
                <a:schemeClr val="dk1"/>
              </a:solidFill>
              <a:latin typeface="Arial"/>
              <a:ea typeface="Arial"/>
              <a:cs typeface="Arial"/>
            </a:endParaRPr>
          </a:p>
        </p:txBody>
      </p:sp>
      <p:sp>
        <p:nvSpPr>
          <p:cNvPr id="23" name="Google Shape;252;g1bc6e687a7d_0_427"/>
          <p:cNvSpPr/>
          <p:nvPr/>
        </p:nvSpPr>
        <p:spPr bwMode="auto">
          <a:xfrm>
            <a:off x="5521900" y="3976228"/>
            <a:ext cx="49653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b="1" dirty="0" err="1">
                <a:solidFill>
                  <a:schemeClr val="dk1"/>
                </a:solidFill>
              </a:rPr>
              <a:t>найти</a:t>
            </a:r>
            <a:r>
              <a:rPr lang="en-US" sz="1300" b="1" dirty="0">
                <a:solidFill>
                  <a:schemeClr val="dk1"/>
                </a:solidFill>
              </a:rPr>
              <a:t> </a:t>
            </a:r>
            <a:r>
              <a:rPr lang="en-US" sz="1300" b="1" dirty="0" err="1">
                <a:solidFill>
                  <a:schemeClr val="dk1"/>
                </a:solidFill>
              </a:rPr>
              <a:t>для</a:t>
            </a:r>
            <a:r>
              <a:rPr lang="en-US" sz="1300" b="1" dirty="0">
                <a:solidFill>
                  <a:schemeClr val="dk1"/>
                </a:solidFill>
              </a:rPr>
              <a:t> </a:t>
            </a:r>
            <a:r>
              <a:rPr lang="en-US" sz="1300" b="1" dirty="0" err="1">
                <a:solidFill>
                  <a:schemeClr val="dk1"/>
                </a:solidFill>
              </a:rPr>
              <a:t>обучающихся</a:t>
            </a:r>
            <a:r>
              <a:rPr lang="en-US" sz="1300" b="1" dirty="0">
                <a:solidFill>
                  <a:schemeClr val="dk1"/>
                </a:solidFill>
              </a:rPr>
              <a:t>, </a:t>
            </a:r>
            <a:r>
              <a:rPr lang="en-US" sz="1300" b="1" dirty="0" err="1">
                <a:solidFill>
                  <a:schemeClr val="dk1"/>
                </a:solidFill>
              </a:rPr>
              <a:t>воспитанников</a:t>
            </a:r>
            <a:r>
              <a:rPr lang="en-US" sz="1300" b="1" dirty="0">
                <a:solidFill>
                  <a:schemeClr val="dk1"/>
                </a:solidFill>
              </a:rPr>
              <a:t> «</a:t>
            </a:r>
            <a:r>
              <a:rPr lang="en-US" sz="1300" b="1" dirty="0" err="1">
                <a:solidFill>
                  <a:schemeClr val="dk1"/>
                </a:solidFill>
              </a:rPr>
              <a:t>Безопасный</a:t>
            </a:r>
            <a:r>
              <a:rPr lang="en-US" sz="1300" b="1" dirty="0">
                <a:solidFill>
                  <a:schemeClr val="dk1"/>
                </a:solidFill>
              </a:rPr>
              <a:t> угол»</a:t>
            </a:r>
            <a:endParaRPr sz="1300" b="1" i="0" u="none" strike="noStrike" cap="none" dirty="0">
              <a:solidFill>
                <a:schemeClr val="dk1"/>
              </a:solidFill>
            </a:endParaRPr>
          </a:p>
        </p:txBody>
      </p:sp>
      <p:sp>
        <p:nvSpPr>
          <p:cNvPr id="24" name="Google Shape;253;g1bc6e687a7d_0_427"/>
          <p:cNvSpPr/>
          <p:nvPr/>
        </p:nvSpPr>
        <p:spPr bwMode="auto">
          <a:xfrm>
            <a:off x="5449527" y="4483775"/>
            <a:ext cx="58170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a:solidFill>
                  <a:schemeClr val="dk1"/>
                </a:solidFill>
              </a:rPr>
              <a:t>выключить свет и мониторы компьютеров, сотовые телефоны поставить на беззвучный сигнал</a:t>
            </a:r>
            <a:endParaRPr sz="1300" b="0" i="0" u="none" strike="noStrike" cap="none">
              <a:solidFill>
                <a:schemeClr val="dk1"/>
              </a:solidFill>
              <a:latin typeface="Arial"/>
              <a:ea typeface="Arial"/>
              <a:cs typeface="Arial"/>
            </a:endParaRPr>
          </a:p>
        </p:txBody>
      </p:sp>
      <p:sp>
        <p:nvSpPr>
          <p:cNvPr id="25" name="Google Shape;254;g1bc6e687a7d_0_427"/>
          <p:cNvSpPr/>
          <p:nvPr/>
        </p:nvSpPr>
        <p:spPr bwMode="auto">
          <a:xfrm>
            <a:off x="5520832" y="5036750"/>
            <a:ext cx="64995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b="1">
                <a:solidFill>
                  <a:schemeClr val="dk1"/>
                </a:solidFill>
              </a:rPr>
              <a:t>обеспечить тишину для обучающихся, воспитанников</a:t>
            </a:r>
            <a:endParaRPr sz="1300" b="1" i="0" u="none" strike="noStrike" cap="none">
              <a:solidFill>
                <a:schemeClr val="dk1"/>
              </a:solidFill>
            </a:endParaRPr>
          </a:p>
        </p:txBody>
      </p:sp>
      <p:sp>
        <p:nvSpPr>
          <p:cNvPr id="26" name="Google Shape;255;g1bc6e687a7d_0_427"/>
          <p:cNvSpPr/>
          <p:nvPr/>
        </p:nvSpPr>
        <p:spPr bwMode="auto">
          <a:xfrm>
            <a:off x="5449525" y="5388100"/>
            <a:ext cx="66978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a:solidFill>
                  <a:schemeClr val="dk1"/>
                </a:solidFill>
              </a:rPr>
              <a:t>заполнить лист посещаемости (перечислить учеников, которых забрали из коридоров (как указано выше), и составить список обучающихся, воспитанников, которые должны находиться в данном классе, но отсутствуют</a:t>
            </a:r>
            <a:endParaRPr sz="1300" b="0" i="0" u="none" strike="noStrike" cap="none">
              <a:solidFill>
                <a:schemeClr val="dk1"/>
              </a:solidFill>
              <a:latin typeface="Arial"/>
              <a:ea typeface="Arial"/>
              <a:cs typeface="Arial"/>
            </a:endParaRPr>
          </a:p>
        </p:txBody>
      </p:sp>
      <p:pic>
        <p:nvPicPr>
          <p:cNvPr id="27" name="Google Shape;256;g1bc6e687a7d_0_427" descr="F:\Преза ЕН\15 марта\011.png"/>
          <p:cNvPicPr/>
          <p:nvPr/>
        </p:nvPicPr>
        <p:blipFill>
          <a:blip r:embed="rId2">
            <a:alphaModFix/>
          </a:blip>
          <a:srcRect t="46927" b="44778"/>
          <a:stretch/>
        </p:blipFill>
        <p:spPr bwMode="auto">
          <a:xfrm rot="5400000">
            <a:off x="-1263" y="4740788"/>
            <a:ext cx="2492201" cy="112076"/>
          </a:xfrm>
          <a:prstGeom prst="rect">
            <a:avLst/>
          </a:prstGeom>
          <a:noFill/>
          <a:ln>
            <a:noFill/>
          </a:ln>
        </p:spPr>
      </p:pic>
      <p:pic>
        <p:nvPicPr>
          <p:cNvPr id="28" name="Google Shape;257;g1bc6e687a7d_0_427" descr="F:\Преза ЕН\15 марта\011.png"/>
          <p:cNvPicPr/>
          <p:nvPr/>
        </p:nvPicPr>
        <p:blipFill>
          <a:blip r:embed="rId2">
            <a:alphaModFix/>
          </a:blip>
          <a:srcRect t="46927" b="44778"/>
          <a:stretch/>
        </p:blipFill>
        <p:spPr bwMode="auto">
          <a:xfrm rot="5400000">
            <a:off x="4072836" y="4740788"/>
            <a:ext cx="2492201" cy="112076"/>
          </a:xfrm>
          <a:prstGeom prst="rect">
            <a:avLst/>
          </a:prstGeom>
          <a:noFill/>
          <a:ln>
            <a:noFill/>
          </a:ln>
        </p:spPr>
      </p:pic>
      <p:pic>
        <p:nvPicPr>
          <p:cNvPr id="29" name="Google Shape;258;g1bc6e687a7d_0_427"/>
          <p:cNvPicPr/>
          <p:nvPr/>
        </p:nvPicPr>
        <p:blipFill>
          <a:blip r:embed="rId3">
            <a:alphaModFix/>
          </a:blip>
          <a:stretch/>
        </p:blipFill>
        <p:spPr bwMode="auto">
          <a:xfrm flipH="1">
            <a:off x="180400" y="3755350"/>
            <a:ext cx="990275" cy="2018460"/>
          </a:xfrm>
          <a:prstGeom prst="rect">
            <a:avLst/>
          </a:prstGeom>
          <a:noFill/>
          <a:ln>
            <a:noFill/>
          </a:ln>
        </p:spPr>
      </p:pic>
      <p:sp>
        <p:nvSpPr>
          <p:cNvPr id="30" name="Google Shape;259;g1bc6e687a7d_0_427"/>
          <p:cNvSpPr/>
          <p:nvPr/>
        </p:nvSpPr>
        <p:spPr bwMode="auto">
          <a:xfrm>
            <a:off x="614213" y="6362700"/>
            <a:ext cx="11011200" cy="596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800" b="1">
                <a:solidFill>
                  <a:schemeClr val="dk1"/>
                </a:solidFill>
              </a:rPr>
              <a:t>Примечание: </a:t>
            </a:r>
            <a:r>
              <a:rPr lang="en-US" sz="1600" b="1">
                <a:solidFill>
                  <a:schemeClr val="dk1"/>
                </a:solidFill>
              </a:rPr>
              <a:t>Перед выключением света сотрудники находят и держат в руках свой журнал посещаемости. Это поможет обеспечить эвакуацию всех обучающихся, воспитанников.</a:t>
            </a:r>
            <a:endParaRPr sz="1600" b="1" i="0" u="none" strike="noStrike" cap="none">
              <a:solidFill>
                <a:schemeClr val="dk1"/>
              </a:solidFill>
              <a:latin typeface="Arial"/>
              <a:ea typeface="Arial"/>
              <a:cs typeface="Arial"/>
            </a:endParaRPr>
          </a:p>
        </p:txBody>
      </p:sp>
      <p:pic>
        <p:nvPicPr>
          <p:cNvPr id="31" name="Google Shape;260;g1bc6e687a7d_0_427"/>
          <p:cNvPicPr/>
          <p:nvPr/>
        </p:nvPicPr>
        <p:blipFill>
          <a:blip r:embed="rId4">
            <a:alphaModFix/>
          </a:blip>
          <a:stretch/>
        </p:blipFill>
        <p:spPr bwMode="auto">
          <a:xfrm>
            <a:off x="11049023" y="6185187"/>
            <a:ext cx="791875" cy="971513"/>
          </a:xfrm>
          <a:prstGeom prst="rect">
            <a:avLst/>
          </a:prstGeom>
          <a:noFill/>
          <a:ln>
            <a:noFill/>
          </a:ln>
        </p:spPr>
      </p:pic>
      <p:pic>
        <p:nvPicPr>
          <p:cNvPr id="32" name="Google Shape;261;g1bc6e687a7d_0_427"/>
          <p:cNvPicPr/>
          <p:nvPr/>
        </p:nvPicPr>
        <p:blipFill>
          <a:blip r:embed="rId5">
            <a:alphaModFix/>
          </a:blip>
          <a:stretch/>
        </p:blipFill>
        <p:spPr bwMode="auto">
          <a:xfrm flipH="1">
            <a:off x="143717" y="1462913"/>
            <a:ext cx="2121547" cy="13518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266;g1bc6e687a7d_0_547"/>
          <p:cNvSpPr/>
          <p:nvPr/>
        </p:nvSpPr>
        <p:spPr bwMode="auto">
          <a:xfrm>
            <a:off x="1133075" y="1761525"/>
            <a:ext cx="4946400" cy="811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5" name="Google Shape;267;g1bc6e687a7d_0_547"/>
          <p:cNvSpPr/>
          <p:nvPr/>
        </p:nvSpPr>
        <p:spPr bwMode="auto">
          <a:xfrm>
            <a:off x="1133050" y="1013224"/>
            <a:ext cx="4946400" cy="634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268;g1bc6e687a7d_0_547"/>
          <p:cNvSpPr/>
          <p:nvPr/>
        </p:nvSpPr>
        <p:spPr bwMode="auto">
          <a:xfrm>
            <a:off x="6160125" y="1013226"/>
            <a:ext cx="4946400" cy="634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269;g1bc6e687a7d_0_547"/>
          <p:cNvSpPr/>
          <p:nvPr/>
        </p:nvSpPr>
        <p:spPr bwMode="auto">
          <a:xfrm>
            <a:off x="1243113" y="1020763"/>
            <a:ext cx="4564200" cy="738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обучающихся находящихся в спортивном зале, необходимо перевести в раздевалку, запереть все двери, найти безопасное место и выключить свет</a:t>
            </a:r>
            <a:endParaRPr sz="1300" b="0" i="0" u="none" strike="noStrike" cap="none">
              <a:solidFill>
                <a:schemeClr val="dk1"/>
              </a:solidFill>
              <a:latin typeface="Arial"/>
              <a:ea typeface="Arial"/>
              <a:cs typeface="Arial"/>
            </a:endParaRPr>
          </a:p>
        </p:txBody>
      </p:sp>
      <p:sp>
        <p:nvSpPr>
          <p:cNvPr id="8" name="Google Shape;270;g1bc6e687a7d_0_547"/>
          <p:cNvSpPr/>
          <p:nvPr/>
        </p:nvSpPr>
        <p:spPr bwMode="auto">
          <a:xfrm>
            <a:off x="6447950" y="1093025"/>
            <a:ext cx="4292100" cy="523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все, кто находится в коридоре, немедленно проходят в ближайший класс и выключают свет</a:t>
            </a:r>
            <a:endParaRPr sz="1300" b="0" i="0" u="none" strike="noStrike" cap="none">
              <a:solidFill>
                <a:schemeClr val="dk1"/>
              </a:solidFill>
              <a:latin typeface="Arial"/>
              <a:ea typeface="Arial"/>
              <a:cs typeface="Arial"/>
            </a:endParaRPr>
          </a:p>
        </p:txBody>
      </p:sp>
      <p:sp>
        <p:nvSpPr>
          <p:cNvPr id="9" name="Google Shape;271;g1bc6e687a7d_0_547"/>
          <p:cNvSpPr/>
          <p:nvPr/>
        </p:nvSpPr>
        <p:spPr bwMode="auto">
          <a:xfrm>
            <a:off x="1133063" y="2666324"/>
            <a:ext cx="4946400" cy="11004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272;g1bc6e687a7d_0_547"/>
          <p:cNvSpPr/>
          <p:nvPr/>
        </p:nvSpPr>
        <p:spPr bwMode="auto">
          <a:xfrm>
            <a:off x="1243113" y="2740507"/>
            <a:ext cx="4836300" cy="9921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dirty="0" err="1">
                <a:solidFill>
                  <a:schemeClr val="dk1"/>
                </a:solidFill>
              </a:rPr>
              <a:t>сотрудники</a:t>
            </a:r>
            <a:r>
              <a:rPr lang="en-US" sz="1300" dirty="0">
                <a:solidFill>
                  <a:schemeClr val="dk1"/>
                </a:solidFill>
              </a:rPr>
              <a:t> и </a:t>
            </a:r>
            <a:r>
              <a:rPr lang="en-US" sz="1300" dirty="0" err="1">
                <a:solidFill>
                  <a:schemeClr val="dk1"/>
                </a:solidFill>
              </a:rPr>
              <a:t>обучающиеся</a:t>
            </a:r>
            <a:r>
              <a:rPr lang="en-US" sz="1300" dirty="0">
                <a:solidFill>
                  <a:schemeClr val="dk1"/>
                </a:solidFill>
              </a:rPr>
              <a:t>, </a:t>
            </a:r>
            <a:r>
              <a:rPr lang="en-US" sz="1300" dirty="0" err="1">
                <a:solidFill>
                  <a:schemeClr val="dk1"/>
                </a:solidFill>
              </a:rPr>
              <a:t>воспитанники</a:t>
            </a:r>
            <a:r>
              <a:rPr lang="en-US" sz="1300" dirty="0">
                <a:solidFill>
                  <a:schemeClr val="dk1"/>
                </a:solidFill>
              </a:rPr>
              <a:t> </a:t>
            </a:r>
            <a:r>
              <a:rPr lang="en-US" sz="1300" dirty="0" err="1">
                <a:solidFill>
                  <a:schemeClr val="dk1"/>
                </a:solidFill>
              </a:rPr>
              <a:t>находящиеся</a:t>
            </a:r>
            <a:r>
              <a:rPr lang="en-US" sz="1300" dirty="0">
                <a:solidFill>
                  <a:schemeClr val="dk1"/>
                </a:solidFill>
              </a:rPr>
              <a:t> </a:t>
            </a:r>
            <a:r>
              <a:rPr lang="en-US" sz="1300" dirty="0" err="1">
                <a:solidFill>
                  <a:schemeClr val="dk1"/>
                </a:solidFill>
              </a:rPr>
              <a:t>вне</a:t>
            </a:r>
            <a:r>
              <a:rPr lang="en-US" sz="1300" dirty="0">
                <a:solidFill>
                  <a:schemeClr val="dk1"/>
                </a:solidFill>
              </a:rPr>
              <a:t> здания </a:t>
            </a:r>
            <a:r>
              <a:rPr lang="en-US" sz="1300" dirty="0" err="1">
                <a:solidFill>
                  <a:schemeClr val="dk1"/>
                </a:solidFill>
              </a:rPr>
              <a:t>организации</a:t>
            </a:r>
            <a:r>
              <a:rPr lang="en-US" sz="1300" dirty="0">
                <a:solidFill>
                  <a:schemeClr val="dk1"/>
                </a:solidFill>
              </a:rPr>
              <a:t> </a:t>
            </a:r>
            <a:r>
              <a:rPr lang="en-US" sz="1300" dirty="0" err="1">
                <a:solidFill>
                  <a:schemeClr val="dk1"/>
                </a:solidFill>
              </a:rPr>
              <a:t>образования</a:t>
            </a:r>
            <a:r>
              <a:rPr lang="en-US" sz="1300" dirty="0">
                <a:solidFill>
                  <a:schemeClr val="dk1"/>
                </a:solidFill>
              </a:rPr>
              <a:t>, </a:t>
            </a:r>
            <a:r>
              <a:rPr lang="en-US" sz="1300" dirty="0" err="1">
                <a:solidFill>
                  <a:schemeClr val="dk1"/>
                </a:solidFill>
              </a:rPr>
              <a:t>добегают</a:t>
            </a:r>
            <a:r>
              <a:rPr lang="en-US" sz="1300" dirty="0">
                <a:solidFill>
                  <a:schemeClr val="dk1"/>
                </a:solidFill>
              </a:rPr>
              <a:t> </a:t>
            </a:r>
            <a:r>
              <a:rPr lang="en-US" sz="1300" dirty="0" err="1">
                <a:solidFill>
                  <a:schemeClr val="dk1"/>
                </a:solidFill>
              </a:rPr>
              <a:t>до</a:t>
            </a:r>
            <a:r>
              <a:rPr lang="en-US" sz="1300" dirty="0">
                <a:solidFill>
                  <a:schemeClr val="dk1"/>
                </a:solidFill>
              </a:rPr>
              <a:t> </a:t>
            </a:r>
            <a:r>
              <a:rPr lang="en-US" sz="1300" dirty="0" err="1">
                <a:solidFill>
                  <a:schemeClr val="dk1"/>
                </a:solidFill>
              </a:rPr>
              <a:t>ближайшего</a:t>
            </a:r>
            <a:r>
              <a:rPr lang="en-US" sz="1300" dirty="0">
                <a:solidFill>
                  <a:schemeClr val="dk1"/>
                </a:solidFill>
              </a:rPr>
              <a:t> </a:t>
            </a:r>
            <a:r>
              <a:rPr lang="en-US" sz="1300" dirty="0" err="1">
                <a:solidFill>
                  <a:schemeClr val="dk1"/>
                </a:solidFill>
              </a:rPr>
              <a:t>безопасного</a:t>
            </a:r>
            <a:r>
              <a:rPr lang="en-US" sz="1300" dirty="0">
                <a:solidFill>
                  <a:schemeClr val="dk1"/>
                </a:solidFill>
              </a:rPr>
              <a:t> </a:t>
            </a:r>
            <a:r>
              <a:rPr lang="en-US" sz="1300" dirty="0" err="1">
                <a:solidFill>
                  <a:schemeClr val="dk1"/>
                </a:solidFill>
              </a:rPr>
              <a:t>места</a:t>
            </a:r>
            <a:r>
              <a:rPr lang="en-US" sz="1300" dirty="0">
                <a:solidFill>
                  <a:schemeClr val="dk1"/>
                </a:solidFill>
              </a:rPr>
              <a:t>, </a:t>
            </a:r>
            <a:r>
              <a:rPr lang="en-US" sz="1300" dirty="0" err="1">
                <a:solidFill>
                  <a:schemeClr val="dk1"/>
                </a:solidFill>
              </a:rPr>
              <a:t>останавливаются</a:t>
            </a:r>
            <a:r>
              <a:rPr lang="en-US" sz="1300" dirty="0">
                <a:solidFill>
                  <a:schemeClr val="dk1"/>
                </a:solidFill>
              </a:rPr>
              <a:t>, </a:t>
            </a:r>
            <a:r>
              <a:rPr lang="en-US" sz="1300" dirty="0" err="1">
                <a:solidFill>
                  <a:schemeClr val="dk1"/>
                </a:solidFill>
              </a:rPr>
              <a:t>занимают</a:t>
            </a:r>
            <a:r>
              <a:rPr lang="en-US" sz="1300" dirty="0">
                <a:solidFill>
                  <a:schemeClr val="dk1"/>
                </a:solidFill>
              </a:rPr>
              <a:t> </a:t>
            </a:r>
            <a:r>
              <a:rPr lang="en-US" sz="1300" dirty="0" err="1">
                <a:solidFill>
                  <a:schemeClr val="dk1"/>
                </a:solidFill>
              </a:rPr>
              <a:t>лежащее</a:t>
            </a:r>
            <a:r>
              <a:rPr lang="en-US" sz="1300" dirty="0">
                <a:solidFill>
                  <a:schemeClr val="dk1"/>
                </a:solidFill>
              </a:rPr>
              <a:t> </a:t>
            </a:r>
            <a:r>
              <a:rPr lang="en-US" sz="1300" dirty="0" err="1">
                <a:solidFill>
                  <a:schemeClr val="dk1"/>
                </a:solidFill>
              </a:rPr>
              <a:t>положение</a:t>
            </a:r>
            <a:r>
              <a:rPr lang="en-US" sz="1300" dirty="0">
                <a:solidFill>
                  <a:schemeClr val="dk1"/>
                </a:solidFill>
              </a:rPr>
              <a:t> и </a:t>
            </a:r>
            <a:r>
              <a:rPr lang="en-US" sz="1300" dirty="0" err="1">
                <a:solidFill>
                  <a:schemeClr val="dk1"/>
                </a:solidFill>
              </a:rPr>
              <a:t>не</a:t>
            </a:r>
            <a:r>
              <a:rPr lang="en-US" sz="1300" dirty="0">
                <a:solidFill>
                  <a:schemeClr val="dk1"/>
                </a:solidFill>
              </a:rPr>
              <a:t> </a:t>
            </a:r>
            <a:r>
              <a:rPr lang="en-US" sz="1300" dirty="0" err="1">
                <a:solidFill>
                  <a:schemeClr val="dk1"/>
                </a:solidFill>
              </a:rPr>
              <a:t>двигаются</a:t>
            </a:r>
            <a:endParaRPr sz="1300" b="0" i="0" u="none" strike="noStrike" cap="none" dirty="0">
              <a:solidFill>
                <a:schemeClr val="dk1"/>
              </a:solidFill>
              <a:latin typeface="Arial"/>
              <a:ea typeface="Arial"/>
              <a:cs typeface="Arial"/>
            </a:endParaRPr>
          </a:p>
        </p:txBody>
      </p:sp>
      <p:sp>
        <p:nvSpPr>
          <p:cNvPr id="11" name="Google Shape;273;g1bc6e687a7d_0_547"/>
          <p:cNvSpPr/>
          <p:nvPr/>
        </p:nvSpPr>
        <p:spPr bwMode="auto">
          <a:xfrm>
            <a:off x="1133063" y="3856850"/>
            <a:ext cx="9973500" cy="523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12" name="Google Shape;274;g1bc6e687a7d_0_547"/>
          <p:cNvSpPr/>
          <p:nvPr/>
        </p:nvSpPr>
        <p:spPr bwMode="auto">
          <a:xfrm>
            <a:off x="1318125" y="3956723"/>
            <a:ext cx="95949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сотрудники и обучающиеся, которые находятся в туалетах закрывают кабинку и выключают свет</a:t>
            </a:r>
            <a:endParaRPr sz="1300" b="0" i="0" u="none" strike="noStrike" cap="none">
              <a:solidFill>
                <a:schemeClr val="dk1"/>
              </a:solidFill>
              <a:latin typeface="Arial"/>
              <a:ea typeface="Arial"/>
              <a:cs typeface="Arial"/>
            </a:endParaRPr>
          </a:p>
        </p:txBody>
      </p:sp>
      <p:sp>
        <p:nvSpPr>
          <p:cNvPr id="13" name="Google Shape;275;g1bc6e687a7d_0_547"/>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dirty="0">
                <a:solidFill>
                  <a:srgbClr val="002060"/>
                </a:solidFill>
              </a:rPr>
              <a:t>АЛГОРИТМ</a:t>
            </a:r>
            <a:br>
              <a:rPr lang="en-US" sz="1600" b="1" dirty="0">
                <a:solidFill>
                  <a:srgbClr val="002060"/>
                </a:solidFill>
              </a:rPr>
            </a:br>
            <a:r>
              <a:rPr lang="en-US" sz="1600" b="1" dirty="0" err="1">
                <a:solidFill>
                  <a:srgbClr val="002060"/>
                </a:solidFill>
              </a:rPr>
              <a:t>действий</a:t>
            </a:r>
            <a:r>
              <a:rPr lang="en-US" sz="1600" b="1" dirty="0">
                <a:solidFill>
                  <a:srgbClr val="002060"/>
                </a:solidFill>
              </a:rPr>
              <a:t> при </a:t>
            </a:r>
            <a:r>
              <a:rPr lang="en-US" sz="1600" b="1" dirty="0" err="1">
                <a:solidFill>
                  <a:srgbClr val="002060"/>
                </a:solidFill>
              </a:rPr>
              <a:t>вооруженном</a:t>
            </a:r>
            <a:r>
              <a:rPr lang="en-US" sz="1600" b="1" dirty="0">
                <a:solidFill>
                  <a:srgbClr val="002060"/>
                </a:solidFill>
              </a:rPr>
              <a:t> </a:t>
            </a:r>
            <a:r>
              <a:rPr lang="en-US" sz="1600" b="1" dirty="0" err="1">
                <a:solidFill>
                  <a:srgbClr val="002060"/>
                </a:solidFill>
              </a:rPr>
              <a:t>нападении</a:t>
            </a:r>
            <a:r>
              <a:rPr lang="en-US" sz="1600" b="1" dirty="0">
                <a:solidFill>
                  <a:srgbClr val="002060"/>
                </a:solidFill>
              </a:rPr>
              <a:t> </a:t>
            </a:r>
            <a:r>
              <a:rPr lang="en-US" sz="1600" b="1" dirty="0" err="1">
                <a:solidFill>
                  <a:srgbClr val="002060"/>
                </a:solidFill>
              </a:rPr>
              <a:t>на</a:t>
            </a:r>
            <a:r>
              <a:rPr lang="en-US" sz="1600" b="1" dirty="0">
                <a:solidFill>
                  <a:srgbClr val="002060"/>
                </a:solidFill>
              </a:rPr>
              <a:t> </a:t>
            </a:r>
            <a:r>
              <a:rPr lang="en-US" sz="1600" b="1" dirty="0" err="1">
                <a:solidFill>
                  <a:srgbClr val="002060"/>
                </a:solidFill>
              </a:rPr>
              <a:t>сотрудников</a:t>
            </a:r>
            <a:r>
              <a:rPr lang="en-US" sz="1600" b="1" dirty="0">
                <a:solidFill>
                  <a:srgbClr val="002060"/>
                </a:solidFill>
              </a:rPr>
              <a:t>, </a:t>
            </a:r>
            <a:r>
              <a:rPr lang="en-US" sz="1600" b="1" dirty="0" err="1">
                <a:solidFill>
                  <a:srgbClr val="002060"/>
                </a:solidFill>
              </a:rPr>
              <a:t>педагогов</a:t>
            </a:r>
            <a:r>
              <a:rPr lang="en-US" sz="1600" b="1" dirty="0">
                <a:solidFill>
                  <a:srgbClr val="002060"/>
                </a:solidFill>
              </a:rPr>
              <a:t>, </a:t>
            </a:r>
            <a:br>
              <a:rPr lang="en-US" sz="1600" b="1" dirty="0">
                <a:solidFill>
                  <a:srgbClr val="002060"/>
                </a:solidFill>
              </a:rPr>
            </a:br>
            <a:r>
              <a:rPr lang="en-US" sz="1600" b="1" dirty="0" err="1">
                <a:solidFill>
                  <a:srgbClr val="002060"/>
                </a:solidFill>
              </a:rPr>
              <a:t>обучающихся</a:t>
            </a:r>
            <a:r>
              <a:rPr lang="en-US" sz="1600" b="1" dirty="0">
                <a:solidFill>
                  <a:srgbClr val="002060"/>
                </a:solidFill>
              </a:rPr>
              <a:t> и </a:t>
            </a:r>
            <a:r>
              <a:rPr lang="en-US" sz="1600" b="1" dirty="0" err="1">
                <a:solidFill>
                  <a:srgbClr val="002060"/>
                </a:solidFill>
              </a:rPr>
              <a:t>воспитанников</a:t>
            </a:r>
            <a:r>
              <a:rPr lang="en-US" sz="1600" b="1" dirty="0">
                <a:solidFill>
                  <a:srgbClr val="002060"/>
                </a:solidFill>
              </a:rPr>
              <a:t> </a:t>
            </a:r>
            <a:r>
              <a:rPr lang="en-US" sz="1600" b="1" dirty="0" err="1">
                <a:solidFill>
                  <a:srgbClr val="002060"/>
                </a:solidFill>
              </a:rPr>
              <a:t>организаций</a:t>
            </a:r>
            <a:r>
              <a:rPr lang="en-US" sz="1600" b="1" dirty="0">
                <a:solidFill>
                  <a:srgbClr val="002060"/>
                </a:solidFill>
              </a:rPr>
              <a:t> </a:t>
            </a:r>
            <a:r>
              <a:rPr lang="en-US" sz="1600" b="1" dirty="0" err="1">
                <a:solidFill>
                  <a:srgbClr val="002060"/>
                </a:solidFill>
              </a:rPr>
              <a:t>образования</a:t>
            </a:r>
            <a:endParaRPr sz="1600" b="1" dirty="0">
              <a:solidFill>
                <a:srgbClr val="002060"/>
              </a:solidFill>
            </a:endParaRPr>
          </a:p>
        </p:txBody>
      </p:sp>
      <p:sp>
        <p:nvSpPr>
          <p:cNvPr id="14" name="Google Shape;276;g1bc6e687a7d_0_547"/>
          <p:cNvSpPr/>
          <p:nvPr/>
        </p:nvSpPr>
        <p:spPr bwMode="auto">
          <a:xfrm>
            <a:off x="0" y="4286375"/>
            <a:ext cx="12239700" cy="565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5" name="Google Shape;277;g1bc6e687a7d_0_547"/>
          <p:cNvSpPr>
            <a:spLocks/>
          </p:cNvSpPr>
          <p:nvPr/>
        </p:nvSpPr>
        <p:spPr bwMode="auto">
          <a:xfrm>
            <a:off x="1619775" y="4349150"/>
            <a:ext cx="9428100" cy="400200"/>
          </a:xfrm>
          <a:prstGeom prst="rect">
            <a:avLst/>
          </a:prstGeom>
          <a:noFill/>
          <a:ln>
            <a:noFill/>
          </a:ln>
        </p:spPr>
        <p:txBody>
          <a:bodyPr spcFirstLastPara="1" wrap="square" lIns="91425" tIns="91425" rIns="91425" bIns="91425" anchor="t" anchorCtr="0">
            <a:spAutoFit/>
          </a:bodyPr>
          <a:lstStyle/>
          <a:p>
            <a:pPr marL="0" lvl="0" indent="0" algn="ctr">
              <a:lnSpc>
                <a:spcPct val="150000"/>
              </a:lnSpc>
              <a:spcBef>
                <a:spcPts val="0"/>
              </a:spcBef>
              <a:spcAft>
                <a:spcPts val="0"/>
              </a:spcAft>
              <a:buNone/>
              <a:defRPr/>
            </a:pPr>
            <a:r>
              <a:rPr lang="en-US" b="1">
                <a:solidFill>
                  <a:schemeClr val="dk1"/>
                </a:solidFill>
              </a:rPr>
              <a:t>Примечание: Оставайтесь в безопасных местах до распоряжения руководителя.</a:t>
            </a:r>
            <a:endParaRPr b="1">
              <a:solidFill>
                <a:schemeClr val="dk1"/>
              </a:solidFill>
            </a:endParaRPr>
          </a:p>
        </p:txBody>
      </p:sp>
      <p:sp>
        <p:nvSpPr>
          <p:cNvPr id="16" name="Google Shape;278;g1bc6e687a7d_0_547"/>
          <p:cNvSpPr/>
          <p:nvPr/>
        </p:nvSpPr>
        <p:spPr bwMode="auto">
          <a:xfrm>
            <a:off x="6160138" y="2666324"/>
            <a:ext cx="4946400" cy="11004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7" name="Google Shape;279;g1bc6e687a7d_0_547"/>
          <p:cNvSpPr/>
          <p:nvPr/>
        </p:nvSpPr>
        <p:spPr bwMode="auto">
          <a:xfrm>
            <a:off x="6438838" y="2750775"/>
            <a:ext cx="4292100" cy="9921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обучающиеся и сотрудники библиотеки остаются в библиотеке. Библиотекари закрывают двери, находят для детей и для себя безопасное место и выключают свет</a:t>
            </a:r>
            <a:endParaRPr sz="1300" b="0" i="0" u="none" strike="noStrike" cap="none">
              <a:solidFill>
                <a:schemeClr val="dk1"/>
              </a:solidFill>
              <a:latin typeface="Arial"/>
              <a:ea typeface="Arial"/>
              <a:cs typeface="Arial"/>
            </a:endParaRPr>
          </a:p>
        </p:txBody>
      </p:sp>
      <p:sp>
        <p:nvSpPr>
          <p:cNvPr id="18" name="Google Shape;280;g1bc6e687a7d_0_547"/>
          <p:cNvSpPr/>
          <p:nvPr/>
        </p:nvSpPr>
        <p:spPr bwMode="auto">
          <a:xfrm>
            <a:off x="1561975" y="6140975"/>
            <a:ext cx="4035000" cy="634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281;g1bc6e687a7d_0_547"/>
          <p:cNvSpPr/>
          <p:nvPr/>
        </p:nvSpPr>
        <p:spPr bwMode="auto">
          <a:xfrm>
            <a:off x="1561975" y="5409225"/>
            <a:ext cx="4035000" cy="56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282;g1bc6e687a7d_0_547"/>
          <p:cNvSpPr/>
          <p:nvPr/>
        </p:nvSpPr>
        <p:spPr bwMode="auto">
          <a:xfrm>
            <a:off x="1723475" y="6249475"/>
            <a:ext cx="3712199" cy="5232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200" dirty="0" err="1">
                <a:solidFill>
                  <a:schemeClr val="dk1"/>
                </a:solidFill>
              </a:rPr>
              <a:t>незаметно</a:t>
            </a:r>
            <a:r>
              <a:rPr lang="en-US" sz="1200" dirty="0">
                <a:solidFill>
                  <a:schemeClr val="dk1"/>
                </a:solidFill>
              </a:rPr>
              <a:t> </a:t>
            </a:r>
            <a:r>
              <a:rPr lang="en-US" sz="1200" dirty="0" err="1">
                <a:solidFill>
                  <a:schemeClr val="dk1"/>
                </a:solidFill>
              </a:rPr>
              <a:t>покинуть</a:t>
            </a:r>
            <a:r>
              <a:rPr lang="en-US" sz="1200" dirty="0">
                <a:solidFill>
                  <a:schemeClr val="dk1"/>
                </a:solidFill>
              </a:rPr>
              <a:t> </a:t>
            </a:r>
            <a:r>
              <a:rPr lang="en-US" sz="1200" dirty="0" err="1">
                <a:solidFill>
                  <a:schemeClr val="dk1"/>
                </a:solidFill>
              </a:rPr>
              <a:t>объект</a:t>
            </a:r>
            <a:r>
              <a:rPr lang="en-US" sz="1200" dirty="0">
                <a:solidFill>
                  <a:schemeClr val="dk1"/>
                </a:solidFill>
              </a:rPr>
              <a:t>, при </a:t>
            </a:r>
            <a:r>
              <a:rPr lang="en-US" sz="1200" dirty="0" err="1">
                <a:solidFill>
                  <a:schemeClr val="dk1"/>
                </a:solidFill>
              </a:rPr>
              <a:t>невозможности</a:t>
            </a:r>
            <a:r>
              <a:rPr lang="en-US" sz="1200" dirty="0">
                <a:solidFill>
                  <a:schemeClr val="dk1"/>
                </a:solidFill>
              </a:rPr>
              <a:t> - укрыться в </a:t>
            </a:r>
            <a:r>
              <a:rPr lang="en-US" sz="1200" dirty="0" err="1">
                <a:solidFill>
                  <a:schemeClr val="dk1"/>
                </a:solidFill>
              </a:rPr>
              <a:t>безопасном</a:t>
            </a:r>
            <a:r>
              <a:rPr lang="en-US" sz="1200" dirty="0">
                <a:solidFill>
                  <a:schemeClr val="dk1"/>
                </a:solidFill>
              </a:rPr>
              <a:t> </a:t>
            </a:r>
            <a:r>
              <a:rPr lang="en-US" sz="1200" dirty="0" err="1">
                <a:solidFill>
                  <a:schemeClr val="dk1"/>
                </a:solidFill>
              </a:rPr>
              <a:t>месте</a:t>
            </a:r>
            <a:endParaRPr sz="1200" b="0" i="0" u="none" strike="noStrike" cap="none" dirty="0">
              <a:solidFill>
                <a:schemeClr val="dk1"/>
              </a:solidFill>
              <a:latin typeface="Arial"/>
              <a:ea typeface="Arial"/>
              <a:cs typeface="Arial"/>
            </a:endParaRPr>
          </a:p>
        </p:txBody>
      </p:sp>
      <p:sp>
        <p:nvSpPr>
          <p:cNvPr id="21" name="Google Shape;283;g1bc6e687a7d_0_547"/>
          <p:cNvSpPr/>
          <p:nvPr/>
        </p:nvSpPr>
        <p:spPr bwMode="auto">
          <a:xfrm>
            <a:off x="2235391" y="4918124"/>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700" b="1">
                <a:solidFill>
                  <a:srgbClr val="2F5496"/>
                </a:solidFill>
              </a:rPr>
              <a:t>Действия обучающихся:</a:t>
            </a:r>
            <a:endParaRPr sz="1700" b="1" i="0" u="none" strike="noStrike" cap="none">
              <a:solidFill>
                <a:srgbClr val="2F5496"/>
              </a:solidFill>
              <a:latin typeface="Arial"/>
              <a:ea typeface="Arial"/>
              <a:cs typeface="Arial"/>
            </a:endParaRPr>
          </a:p>
        </p:txBody>
      </p:sp>
      <p:sp>
        <p:nvSpPr>
          <p:cNvPr id="22" name="Google Shape;284;g1bc6e687a7d_0_547"/>
          <p:cNvSpPr/>
          <p:nvPr/>
        </p:nvSpPr>
        <p:spPr bwMode="auto">
          <a:xfrm>
            <a:off x="1730203" y="5445135"/>
            <a:ext cx="3747600" cy="5232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200">
                <a:solidFill>
                  <a:schemeClr val="dk1"/>
                </a:solidFill>
              </a:rPr>
              <a:t>не паниковать, во всем слушать сотрудников </a:t>
            </a:r>
            <a:br>
              <a:rPr lang="en-US" sz="1200">
                <a:solidFill>
                  <a:schemeClr val="dk1"/>
                </a:solidFill>
              </a:rPr>
            </a:br>
            <a:r>
              <a:rPr lang="en-US" sz="1200">
                <a:solidFill>
                  <a:schemeClr val="dk1"/>
                </a:solidFill>
              </a:rPr>
              <a:t>и педагогов школы</a:t>
            </a:r>
            <a:endParaRPr sz="1200" b="0" i="0" u="none" strike="noStrike" cap="none">
              <a:solidFill>
                <a:schemeClr val="dk1"/>
              </a:solidFill>
              <a:latin typeface="Arial"/>
              <a:ea typeface="Arial"/>
              <a:cs typeface="Arial"/>
            </a:endParaRPr>
          </a:p>
        </p:txBody>
      </p:sp>
      <p:cxnSp>
        <p:nvCxnSpPr>
          <p:cNvPr id="23" name="Google Shape;285;g1bc6e687a7d_0_547"/>
          <p:cNvCxnSpPr>
            <a:cxnSpLocks/>
          </p:cNvCxnSpPr>
          <p:nvPr/>
        </p:nvCxnSpPr>
        <p:spPr bwMode="auto">
          <a:xfrm rot="-5400000" flipH="1">
            <a:off x="1489675" y="5801254"/>
            <a:ext cx="565200" cy="4206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24" name="Google Shape;286;g1bc6e687a7d_0_547"/>
          <p:cNvSpPr/>
          <p:nvPr/>
        </p:nvSpPr>
        <p:spPr bwMode="auto">
          <a:xfrm>
            <a:off x="5727675" y="6032758"/>
            <a:ext cx="6339300" cy="7386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287;g1bc6e687a7d_0_547"/>
          <p:cNvSpPr/>
          <p:nvPr/>
        </p:nvSpPr>
        <p:spPr bwMode="auto">
          <a:xfrm>
            <a:off x="5727675" y="5333024"/>
            <a:ext cx="5748900" cy="56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6" name="Google Shape;288;g1bc6e687a7d_0_547"/>
          <p:cNvSpPr/>
          <p:nvPr/>
        </p:nvSpPr>
        <p:spPr bwMode="auto">
          <a:xfrm>
            <a:off x="5905204" y="6141258"/>
            <a:ext cx="5832300" cy="5232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200">
                <a:solidFill>
                  <a:schemeClr val="dk1"/>
                </a:solidFill>
              </a:rPr>
              <a:t>по возможности информировать любым способом правоохранительные и/или специальные государственные органы, охрану, персонал, руководство объекта о факте и обстоятельствах вооруженного нападения</a:t>
            </a:r>
            <a:endParaRPr sz="1200" b="0" i="0" u="none" strike="noStrike" cap="none">
              <a:solidFill>
                <a:schemeClr val="dk1"/>
              </a:solidFill>
              <a:latin typeface="Arial"/>
              <a:ea typeface="Arial"/>
              <a:cs typeface="Arial"/>
            </a:endParaRPr>
          </a:p>
        </p:txBody>
      </p:sp>
      <p:sp>
        <p:nvSpPr>
          <p:cNvPr id="27" name="Google Shape;289;g1bc6e687a7d_0_547"/>
          <p:cNvSpPr/>
          <p:nvPr/>
        </p:nvSpPr>
        <p:spPr bwMode="auto">
          <a:xfrm>
            <a:off x="5891150" y="5437303"/>
            <a:ext cx="5339400" cy="3387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200">
                <a:solidFill>
                  <a:schemeClr val="dk1"/>
                </a:solidFill>
              </a:rPr>
              <a:t>заблокировать дверь, дождаться прибытия сотрудников правопорядка</a:t>
            </a:r>
            <a:endParaRPr sz="1200" b="0" i="0" u="none" strike="noStrike" cap="none">
              <a:solidFill>
                <a:schemeClr val="dk1"/>
              </a:solidFill>
              <a:latin typeface="Arial"/>
              <a:ea typeface="Arial"/>
              <a:cs typeface="Arial"/>
            </a:endParaRPr>
          </a:p>
        </p:txBody>
      </p:sp>
      <p:cxnSp>
        <p:nvCxnSpPr>
          <p:cNvPr id="28" name="Google Shape;290;g1bc6e687a7d_0_547"/>
          <p:cNvCxnSpPr>
            <a:cxnSpLocks/>
          </p:cNvCxnSpPr>
          <p:nvPr/>
        </p:nvCxnSpPr>
        <p:spPr bwMode="auto">
          <a:xfrm rot="5400000">
            <a:off x="10983650" y="5725053"/>
            <a:ext cx="565200" cy="4206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pic>
        <p:nvPicPr>
          <p:cNvPr id="29" name="Google Shape;291;g1bc6e687a7d_0_547"/>
          <p:cNvPicPr/>
          <p:nvPr/>
        </p:nvPicPr>
        <p:blipFill>
          <a:blip r:embed="rId2">
            <a:alphaModFix/>
          </a:blip>
          <a:stretch/>
        </p:blipFill>
        <p:spPr bwMode="auto">
          <a:xfrm>
            <a:off x="41675" y="5409225"/>
            <a:ext cx="1576226" cy="1378354"/>
          </a:xfrm>
          <a:prstGeom prst="rect">
            <a:avLst/>
          </a:prstGeom>
          <a:noFill/>
          <a:ln>
            <a:noFill/>
          </a:ln>
        </p:spPr>
      </p:pic>
      <p:sp>
        <p:nvSpPr>
          <p:cNvPr id="30" name="Google Shape;292;g1bc6e687a7d_0_547"/>
          <p:cNvSpPr/>
          <p:nvPr/>
        </p:nvSpPr>
        <p:spPr bwMode="auto">
          <a:xfrm>
            <a:off x="6160150" y="1761525"/>
            <a:ext cx="4946400" cy="811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31" name="Google Shape;293;g1bc6e687a7d_0_547"/>
          <p:cNvSpPr/>
          <p:nvPr/>
        </p:nvSpPr>
        <p:spPr bwMode="auto">
          <a:xfrm>
            <a:off x="6659038" y="1850085"/>
            <a:ext cx="3851699" cy="738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обучающихся, находящихся в столовых, необходимо передислоцировать в ближайшие классы и выключить свет</a:t>
            </a:r>
            <a:endParaRPr sz="1300" b="0" i="0" u="none" strike="noStrike" cap="none">
              <a:solidFill>
                <a:schemeClr val="dk1"/>
              </a:solidFill>
              <a:latin typeface="Arial"/>
              <a:ea typeface="Arial"/>
              <a:cs typeface="Arial"/>
            </a:endParaRPr>
          </a:p>
        </p:txBody>
      </p:sp>
      <p:sp>
        <p:nvSpPr>
          <p:cNvPr id="32" name="Google Shape;294;g1bc6e687a7d_0_547"/>
          <p:cNvSpPr/>
          <p:nvPr/>
        </p:nvSpPr>
        <p:spPr bwMode="auto">
          <a:xfrm>
            <a:off x="1133075" y="1779713"/>
            <a:ext cx="4946400" cy="738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медицинские работники, работники столовой, вспомогательный персонал остается в помещении, в котором они находятся, закрывают двери и выключить свет</a:t>
            </a:r>
            <a:endParaRPr sz="1300" b="0" i="0" u="none" strike="noStrike" cap="none">
              <a:solidFill>
                <a:schemeClr val="dk1"/>
              </a:solidFill>
              <a:latin typeface="Arial"/>
              <a:ea typeface="Arial"/>
              <a:cs typeface="Arial"/>
            </a:endParaRPr>
          </a:p>
        </p:txBody>
      </p:sp>
      <p:pic>
        <p:nvPicPr>
          <p:cNvPr id="33" name="Google Shape;295;g1bc6e687a7d_0_547"/>
          <p:cNvPicPr/>
          <p:nvPr/>
        </p:nvPicPr>
        <p:blipFill>
          <a:blip r:embed="rId3">
            <a:alphaModFix/>
          </a:blip>
          <a:srcRect l="65804" r="-2167" b="49768"/>
          <a:stretch/>
        </p:blipFill>
        <p:spPr bwMode="auto">
          <a:xfrm flipH="1">
            <a:off x="10745891" y="1052780"/>
            <a:ext cx="1321081" cy="2027868"/>
          </a:xfrm>
          <a:prstGeom prst="rect">
            <a:avLst/>
          </a:prstGeom>
          <a:noFill/>
          <a:ln>
            <a:noFill/>
          </a:ln>
        </p:spPr>
      </p:pic>
      <p:pic>
        <p:nvPicPr>
          <p:cNvPr id="34" name="Google Shape;296;g1bc6e687a7d_0_547"/>
          <p:cNvPicPr/>
          <p:nvPr/>
        </p:nvPicPr>
        <p:blipFill>
          <a:blip r:embed="rId3">
            <a:alphaModFix/>
          </a:blip>
          <a:srcRect l="31352" r="41764" b="49768"/>
          <a:stretch/>
        </p:blipFill>
        <p:spPr bwMode="auto">
          <a:xfrm flipH="1">
            <a:off x="10669167" y="2362450"/>
            <a:ext cx="976670" cy="2027868"/>
          </a:xfrm>
          <a:prstGeom prst="rect">
            <a:avLst/>
          </a:prstGeom>
          <a:noFill/>
          <a:ln>
            <a:noFill/>
          </a:ln>
        </p:spPr>
      </p:pic>
      <p:pic>
        <p:nvPicPr>
          <p:cNvPr id="35" name="Google Shape;297;g1bc6e687a7d_0_547"/>
          <p:cNvPicPr/>
          <p:nvPr/>
        </p:nvPicPr>
        <p:blipFill>
          <a:blip r:embed="rId3">
            <a:alphaModFix/>
          </a:blip>
          <a:srcRect t="49768" r="73117"/>
          <a:stretch/>
        </p:blipFill>
        <p:spPr bwMode="auto">
          <a:xfrm>
            <a:off x="341450" y="1052775"/>
            <a:ext cx="976670" cy="2027868"/>
          </a:xfrm>
          <a:prstGeom prst="rect">
            <a:avLst/>
          </a:prstGeom>
          <a:noFill/>
          <a:ln>
            <a:noFill/>
          </a:ln>
        </p:spPr>
      </p:pic>
      <p:pic>
        <p:nvPicPr>
          <p:cNvPr id="36" name="Google Shape;298;g1bc6e687a7d_0_547"/>
          <p:cNvPicPr/>
          <p:nvPr/>
        </p:nvPicPr>
        <p:blipFill>
          <a:blip r:embed="rId3">
            <a:alphaModFix/>
          </a:blip>
          <a:srcRect r="73117" b="49768"/>
          <a:stretch/>
        </p:blipFill>
        <p:spPr bwMode="auto">
          <a:xfrm>
            <a:off x="557875" y="2362450"/>
            <a:ext cx="976670" cy="2027868"/>
          </a:xfrm>
          <a:prstGeom prst="rect">
            <a:avLst/>
          </a:prstGeom>
          <a:noFill/>
          <a:ln>
            <a:noFill/>
          </a:ln>
        </p:spPr>
      </p:pic>
      <p:sp>
        <p:nvSpPr>
          <p:cNvPr id="37" name="Google Shape;299;g1bc6e687a7d_0_547"/>
          <p:cNvSpPr/>
          <p:nvPr/>
        </p:nvSpPr>
        <p:spPr bwMode="auto">
          <a:xfrm>
            <a:off x="0" y="6943750"/>
            <a:ext cx="12239700" cy="565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8" name="Google Shape;300;g1bc6e687a7d_0_547"/>
          <p:cNvSpPr>
            <a:spLocks/>
          </p:cNvSpPr>
          <p:nvPr/>
        </p:nvSpPr>
        <p:spPr bwMode="auto">
          <a:xfrm>
            <a:off x="1619775" y="7006525"/>
            <a:ext cx="9428100" cy="400200"/>
          </a:xfrm>
          <a:prstGeom prst="rect">
            <a:avLst/>
          </a:prstGeom>
          <a:noFill/>
          <a:ln>
            <a:noFill/>
          </a:ln>
        </p:spPr>
        <p:txBody>
          <a:bodyPr spcFirstLastPara="1" wrap="square" lIns="91425" tIns="91425" rIns="91425" bIns="91425" anchor="t" anchorCtr="0">
            <a:spAutoFit/>
          </a:bodyPr>
          <a:lstStyle/>
          <a:p>
            <a:pPr marL="0" lvl="0" indent="0" algn="ctr">
              <a:lnSpc>
                <a:spcPct val="150000"/>
              </a:lnSpc>
              <a:spcBef>
                <a:spcPts val="0"/>
              </a:spcBef>
              <a:spcAft>
                <a:spcPts val="0"/>
              </a:spcAft>
              <a:buNone/>
              <a:defRPr/>
            </a:pPr>
            <a:r>
              <a:rPr lang="en-US" b="1">
                <a:solidFill>
                  <a:schemeClr val="dk1"/>
                </a:solidFill>
              </a:rPr>
              <a:t>Примечание: Оставайтесь в безопасных местах до распоряжения руководителя или педагогов.</a:t>
            </a:r>
            <a:endParaRPr b="1">
              <a:solidFill>
                <a:schemeClr val="dk1"/>
              </a:solidFill>
            </a:endParaRPr>
          </a:p>
        </p:txBody>
      </p:sp>
      <p:pic>
        <p:nvPicPr>
          <p:cNvPr id="39" name="Google Shape;301;g1bc6e687a7d_0_547"/>
          <p:cNvPicPr/>
          <p:nvPr/>
        </p:nvPicPr>
        <p:blipFill>
          <a:blip r:embed="rId4">
            <a:alphaModFix/>
          </a:blip>
          <a:stretch/>
        </p:blipFill>
        <p:spPr bwMode="auto">
          <a:xfrm>
            <a:off x="5371639" y="5663875"/>
            <a:ext cx="640554" cy="634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theme/theme1.xml><?xml version="1.0" encoding="utf-8"?>
<a:theme xmlns:a="http://schemas.openxmlformats.org/drawingml/2006/main" name="Тема Offic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4283</TotalTime>
  <Words>3927</Words>
  <Application>Microsoft Office PowerPoint</Application>
  <DocSecurity>0</DocSecurity>
  <PresentationFormat>Произвольный</PresentationFormat>
  <Paragraphs>334</Paragraphs>
  <Slides>22</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22</vt:i4>
      </vt:variant>
    </vt:vector>
  </HeadingPairs>
  <TitlesOfParts>
    <vt:vector size="25" baseType="lpstr">
      <vt:lpstr>Arial</vt:lpstr>
      <vt:lpstr>Calibri</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aser</dc:creator>
  <cp:lastModifiedBy>User</cp:lastModifiedBy>
  <cp:revision>6</cp:revision>
  <cp:lastPrinted>2025-09-12T06:11:36Z</cp:lastPrinted>
  <dcterms:created xsi:type="dcterms:W3CDTF">2018-04-23T11:08:41Z</dcterms:created>
  <dcterms:modified xsi:type="dcterms:W3CDTF">2025-09-19T07:47:38Z</dcterms:modified>
  <dc:identifier/>
  <dc:language/>
  <cp:version/>
</cp:coreProperties>
</file>